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1" r:id="rId2"/>
  </p:sldMasterIdLst>
  <p:notesMasterIdLst>
    <p:notesMasterId r:id="rId8"/>
  </p:notesMasterIdLst>
  <p:sldIdLst>
    <p:sldId id="292" r:id="rId3"/>
    <p:sldId id="363" r:id="rId4"/>
    <p:sldId id="2147375037" r:id="rId5"/>
    <p:sldId id="364" r:id="rId6"/>
    <p:sldId id="365" r:id="rId7"/>
  </p:sldIdLst>
  <p:sldSz cx="12192000" cy="6858000"/>
  <p:notesSz cx="6858000" cy="9144000"/>
  <p:embeddedFontLst>
    <p:embeddedFont>
      <p:font typeface="ADLaM Display" panose="02010000000000000000" pitchFamily="2" charset="77"/>
      <p:regular r:id="rId9"/>
    </p:embeddedFont>
    <p:embeddedFont>
      <p:font typeface="Arial Rounded MT Bold" panose="020F0704030504030204" pitchFamily="34" charset="77"/>
      <p:regular r:id="rId10"/>
    </p:embeddedFont>
    <p:embeddedFont>
      <p:font typeface="Helvetica Neue" panose="02000503000000020004" pitchFamily="2" charset="0"/>
      <p:regular r:id="rId11"/>
      <p:bold r:id="rId12"/>
      <p:italic r:id="rId13"/>
      <p:boldItalic r:id="rId14"/>
    </p:embeddedFont>
    <p:embeddedFont>
      <p:font typeface="Play" pitchFamily="2" charset="0"/>
      <p:regular r:id="rId15"/>
      <p:bold r:id="rId16"/>
    </p:embeddedFont>
    <p:embeddedFont>
      <p:font typeface="verdana" panose="020B060403050404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7" roundtripDataSignature="AMtx7mg3AffZWXiRygiSZk1q2rRZVLk8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000"/>
    <a:srgbClr val="009FD9"/>
    <a:srgbClr val="0087DC"/>
    <a:srgbClr val="00BBBC"/>
    <a:srgbClr val="44BDAE"/>
    <a:srgbClr val="1BB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4BBD8BE-D341-4355-9813-BABC43D91D7F}">
  <a:tblStyle styleId="{24BBD8BE-D341-4355-9813-BABC43D91D7F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9EC"/>
          </a:solidFill>
        </a:fill>
      </a:tcStyle>
    </a:wholeTbl>
    <a:band1H>
      <a:tcTxStyle b="off" i="off"/>
      <a:tcStyle>
        <a:tcBdr/>
        <a:fill>
          <a:solidFill>
            <a:srgbClr val="CAD1D8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1D8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98B4C8CF-D438-4B51-B4C9-03B43FF6C928}" styleName="Table_1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AE7"/>
          </a:solidFill>
        </a:fill>
      </a:tcStyle>
    </a:wholeTbl>
    <a:band1H>
      <a:tcTxStyle b="off" i="off"/>
      <a:tcStyle>
        <a:tcBdr/>
        <a:fill>
          <a:solidFill>
            <a:srgbClr val="CBD3CB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BD3CB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3DD5F83C-D132-4C90-BEB9-C422D0AE0405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780FD93-540B-47E6-988B-12002220B41D}" styleName="Table_3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E06794C-D994-4C85-B1E6-ADC4E28DC126}" styleName="Table_4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61"/>
  </p:normalViewPr>
  <p:slideViewPr>
    <p:cSldViewPr snapToGrid="0">
      <p:cViewPr>
        <p:scale>
          <a:sx n="106" d="100"/>
          <a:sy n="106" d="100"/>
        </p:scale>
        <p:origin x="800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117" Type="http://customschemas.google.com/relationships/presentationmetadata" Target="metadata"/><Relationship Id="rId121" Type="http://schemas.openxmlformats.org/officeDocument/2006/relationships/tableStyles" Target="tableStyles.xml"/><Relationship Id="rId3" Type="http://schemas.openxmlformats.org/officeDocument/2006/relationships/slide" Target="slides/slide1.xml"/><Relationship Id="rId12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119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11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1" name="Google Shape;55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3C6BE4FD-066F-5254-2F5A-3D9343E05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>
            <a:extLst>
              <a:ext uri="{FF2B5EF4-FFF2-40B4-BE49-F238E27FC236}">
                <a16:creationId xmlns:a16="http://schemas.microsoft.com/office/drawing/2014/main" id="{38B6AFB2-59C1-815B-E936-08F65913B6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>
            <a:extLst>
              <a:ext uri="{FF2B5EF4-FFF2-40B4-BE49-F238E27FC236}">
                <a16:creationId xmlns:a16="http://schemas.microsoft.com/office/drawing/2014/main" id="{748D7168-F9CF-DC66-18B8-DB4E8B8D5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3025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9332E5FD-75A8-6046-FF15-DCD58AB2C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>
            <a:extLst>
              <a:ext uri="{FF2B5EF4-FFF2-40B4-BE49-F238E27FC236}">
                <a16:creationId xmlns:a16="http://schemas.microsoft.com/office/drawing/2014/main" id="{37BC1B86-808B-06F8-34B3-E89939D0B4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>
            <a:extLst>
              <a:ext uri="{FF2B5EF4-FFF2-40B4-BE49-F238E27FC236}">
                <a16:creationId xmlns:a16="http://schemas.microsoft.com/office/drawing/2014/main" id="{A4912B3E-5DE8-307D-00CA-8993A0EA9A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0663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3A128B21-A963-F2B3-40A1-BEAC489CF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>
            <a:extLst>
              <a:ext uri="{FF2B5EF4-FFF2-40B4-BE49-F238E27FC236}">
                <a16:creationId xmlns:a16="http://schemas.microsoft.com/office/drawing/2014/main" id="{731E9BFF-4736-4253-3F00-05E168C2EE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>
            <a:extLst>
              <a:ext uri="{FF2B5EF4-FFF2-40B4-BE49-F238E27FC236}">
                <a16:creationId xmlns:a16="http://schemas.microsoft.com/office/drawing/2014/main" id="{D0BC7E6B-E385-5BAD-698C-8C7C68F18C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2763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680447F5-5C4D-EEE8-0A7E-30DAC94D2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9:notes">
            <a:extLst>
              <a:ext uri="{FF2B5EF4-FFF2-40B4-BE49-F238E27FC236}">
                <a16:creationId xmlns:a16="http://schemas.microsoft.com/office/drawing/2014/main" id="{9274732D-537F-556F-A517-B967147751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9:notes">
            <a:extLst>
              <a:ext uri="{FF2B5EF4-FFF2-40B4-BE49-F238E27FC236}">
                <a16:creationId xmlns:a16="http://schemas.microsoft.com/office/drawing/2014/main" id="{FF42FC4C-ABB3-475E-F1FD-F64BFE315B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7770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Diapositiva de títul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885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4010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Encabezado de secció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235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Dos objeto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7862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1318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0488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6566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7024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335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5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5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5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6" name="Google Shape;66;p5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6222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1" r:id="rId8"/>
    <p:sldLayoutId id="214748367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62"/>
          <p:cNvSpPr txBox="1">
            <a:spLocks noGrp="1"/>
          </p:cNvSpPr>
          <p:nvPr>
            <p:ph type="ctrTitle"/>
          </p:nvPr>
        </p:nvSpPr>
        <p:spPr>
          <a:xfrm>
            <a:off x="1618488" y="2333527"/>
            <a:ext cx="8955024" cy="746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None/>
            </a:pPr>
            <a:r>
              <a:rPr lang="es-MX" sz="4800" b="1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ACCIONES PARA MITIGAR LA FUGA DEL CONOCIMIENTO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4" name="Google Shape;554;p62"/>
          <p:cNvSpPr txBox="1"/>
          <p:nvPr/>
        </p:nvSpPr>
        <p:spPr>
          <a:xfrm>
            <a:off x="2249878" y="4856934"/>
            <a:ext cx="7692245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0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OFICINA ASESORA DE PLANEACIÓN E INNOVACIÓN INSTITUCIONAL</a:t>
            </a:r>
            <a:endParaRPr sz="2000" b="0" i="0" u="none" strike="noStrike" cap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2">
          <a:extLst>
            <a:ext uri="{FF2B5EF4-FFF2-40B4-BE49-F238E27FC236}">
              <a16:creationId xmlns:a16="http://schemas.microsoft.com/office/drawing/2014/main" id="{D5C1450B-BBB6-AD94-09A6-6A68A952A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24CC09A-D274-0BA6-5382-A306EAA6A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86" y="127743"/>
            <a:ext cx="722206" cy="575813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75AB6B8F-33B5-A1D1-9C42-FF2FBA0CB491}"/>
              </a:ext>
            </a:extLst>
          </p:cNvPr>
          <p:cNvGrpSpPr/>
          <p:nvPr/>
        </p:nvGrpSpPr>
        <p:grpSpPr>
          <a:xfrm>
            <a:off x="462509" y="403226"/>
            <a:ext cx="11249959" cy="5981879"/>
            <a:chOff x="548069" y="601359"/>
            <a:chExt cx="11249959" cy="5981879"/>
          </a:xfrm>
        </p:grpSpPr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6CA30CF4-4F1B-322D-F36A-50AA4C2A2F90}"/>
                </a:ext>
              </a:extLst>
            </p:cNvPr>
            <p:cNvSpPr txBox="1"/>
            <p:nvPr/>
          </p:nvSpPr>
          <p:spPr>
            <a:xfrm>
              <a:off x="7237052" y="1504055"/>
              <a:ext cx="4560974" cy="18299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indent="3175" algn="ctr">
                <a:defRPr sz="1600" b="1">
                  <a:solidFill>
                    <a:srgbClr val="2F6436"/>
                  </a:solidFill>
                  <a:latin typeface="Nunito Sans" pitchFamily="2" charset="0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CO" dirty="0"/>
                <a:t>Fortalecer la institucionalidad del Ministerio mediante la implementación, sostenimiento, mejora de requisitos y buenas prácticas en materia de gestión, desempeño y transparencia para generar confianza y legitimidad en la ciudadanía</a:t>
              </a:r>
              <a:endParaRPr dirty="0"/>
            </a:p>
          </p:txBody>
        </p: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851B5D92-22EB-5D44-458E-BFBE54F04A13}"/>
                </a:ext>
              </a:extLst>
            </p:cNvPr>
            <p:cNvGrpSpPr/>
            <p:nvPr/>
          </p:nvGrpSpPr>
          <p:grpSpPr>
            <a:xfrm>
              <a:off x="706321" y="1606262"/>
              <a:ext cx="5746106" cy="937950"/>
              <a:chOff x="1338913" y="4164403"/>
              <a:chExt cx="5160228" cy="937950"/>
            </a:xfrm>
          </p:grpSpPr>
          <p:sp>
            <p:nvSpPr>
              <p:cNvPr id="323" name="CuadroTexto 322">
                <a:extLst>
                  <a:ext uri="{FF2B5EF4-FFF2-40B4-BE49-F238E27FC236}">
                    <a16:creationId xmlns:a16="http://schemas.microsoft.com/office/drawing/2014/main" id="{98159B5E-D59E-0617-D430-56A60B138965}"/>
                  </a:ext>
                </a:extLst>
              </p:cNvPr>
              <p:cNvSpPr txBox="1"/>
              <p:nvPr/>
            </p:nvSpPr>
            <p:spPr>
              <a:xfrm>
                <a:off x="1338913" y="4191896"/>
                <a:ext cx="2128449" cy="91045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indent="3175" algn="ctr">
                  <a:defRPr sz="1600" b="1">
                    <a:solidFill>
                      <a:srgbClr val="2F6436"/>
                    </a:solidFill>
                    <a:latin typeface="Nunito Sans" pitchFamily="2" charset="0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324" name="CuadroTexto 323">
                <a:extLst>
                  <a:ext uri="{FF2B5EF4-FFF2-40B4-BE49-F238E27FC236}">
                    <a16:creationId xmlns:a16="http://schemas.microsoft.com/office/drawing/2014/main" id="{22844E62-2854-7DEC-33E3-3FC360CC59F5}"/>
                  </a:ext>
                </a:extLst>
              </p:cNvPr>
              <p:cNvSpPr txBox="1"/>
              <p:nvPr/>
            </p:nvSpPr>
            <p:spPr>
              <a:xfrm>
                <a:off x="4370692" y="4191896"/>
                <a:ext cx="2128449" cy="91045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indent="3175" algn="ctr">
                  <a:defRPr sz="1600" b="1">
                    <a:solidFill>
                      <a:srgbClr val="2F6436"/>
                    </a:solidFill>
                    <a:latin typeface="Nunito Sans" pitchFamily="2" charset="0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dirty="0"/>
              </a:p>
            </p:txBody>
          </p:sp>
          <p:pic>
            <p:nvPicPr>
              <p:cNvPr id="325" name="Gráfico 324" descr="Gauge con relleno sólido">
                <a:extLst>
                  <a:ext uri="{FF2B5EF4-FFF2-40B4-BE49-F238E27FC236}">
                    <a16:creationId xmlns:a16="http://schemas.microsoft.com/office/drawing/2014/main" id="{0DC3D69A-13C5-4C7B-EF3D-8B39B7DD64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945937" y="416440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26" name="Gráfico 325" descr="Idea con relleno sólido">
                <a:extLst>
                  <a:ext uri="{FF2B5EF4-FFF2-40B4-BE49-F238E27FC236}">
                    <a16:creationId xmlns:a16="http://schemas.microsoft.com/office/drawing/2014/main" id="{255C63AC-6AF1-96AC-BBAB-8DA6192274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117901" y="4262784"/>
                <a:ext cx="768680" cy="768680"/>
              </a:xfrm>
              <a:prstGeom prst="rect">
                <a:avLst/>
              </a:prstGeom>
            </p:spPr>
          </p:pic>
        </p:grp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CF54FA98-ED70-E1CE-BE89-CCDF94DDB3A3}"/>
                </a:ext>
              </a:extLst>
            </p:cNvPr>
            <p:cNvSpPr txBox="1"/>
            <p:nvPr/>
          </p:nvSpPr>
          <p:spPr>
            <a:xfrm>
              <a:off x="673791" y="2624358"/>
              <a:ext cx="2355221" cy="523220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>
                  <a:solidFill>
                    <a:schemeClr val="bg1"/>
                  </a:solidFill>
                </a:rPr>
                <a:t>Cierre de Brechas y mejora continua</a:t>
              </a: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E188939B-F7B4-45AE-0873-67C673C26FBA}"/>
                </a:ext>
              </a:extLst>
            </p:cNvPr>
            <p:cNvSpPr txBox="1"/>
            <p:nvPr/>
          </p:nvSpPr>
          <p:spPr>
            <a:xfrm>
              <a:off x="4034904" y="2624358"/>
              <a:ext cx="2370108" cy="523220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>
                  <a:solidFill>
                    <a:schemeClr val="bg1"/>
                  </a:solidFill>
                </a:rPr>
                <a:t>Aprendizaje </a:t>
              </a:r>
            </a:p>
            <a:p>
              <a:pPr algn="ctr"/>
              <a:r>
                <a:rPr lang="es-ES" b="1" dirty="0">
                  <a:solidFill>
                    <a:schemeClr val="bg1"/>
                  </a:solidFill>
                </a:rPr>
                <a:t>Organizacional</a:t>
              </a: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9665843E-DA97-437C-394C-EC8461EB7866}"/>
                </a:ext>
              </a:extLst>
            </p:cNvPr>
            <p:cNvSpPr txBox="1"/>
            <p:nvPr/>
          </p:nvSpPr>
          <p:spPr>
            <a:xfrm>
              <a:off x="548069" y="3228473"/>
              <a:ext cx="2727774" cy="3354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es-ES" dirty="0"/>
                <a:t>Nueva estrategia de servicio </a:t>
              </a:r>
              <a:r>
                <a:rPr lang="es-ES" b="1" dirty="0">
                  <a:solidFill>
                    <a:srgbClr val="2F6436"/>
                  </a:solidFill>
                </a:rPr>
                <a:t>con enfoque en experiencia</a:t>
              </a:r>
              <a:r>
                <a:rPr lang="es-ES" dirty="0"/>
                <a:t>.</a:t>
              </a:r>
            </a:p>
            <a:p>
              <a:pPr marL="133350" indent="-133350">
                <a:buFont typeface="Arial" panose="020B0604020202020204" pitchFamily="34" charset="0"/>
                <a:buChar char="•"/>
              </a:pPr>
              <a:r>
                <a:rPr lang="es-ES" dirty="0"/>
                <a:t>Actualización de la caracterización de grupos de interés</a:t>
              </a:r>
            </a:p>
            <a:p>
              <a:pPr marL="133350" indent="-133350">
                <a:buFont typeface="Arial" panose="020B0604020202020204" pitchFamily="34" charset="0"/>
                <a:buChar char="•"/>
              </a:pPr>
              <a:r>
                <a:rPr lang="es-ES" dirty="0"/>
                <a:t>Impulso de la innovación con experimentos sociales</a:t>
              </a:r>
            </a:p>
            <a:p>
              <a:pPr marL="133350" indent="-133350">
                <a:buFont typeface="Arial" panose="020B0604020202020204" pitchFamily="34" charset="0"/>
                <a:buChar char="•"/>
              </a:pPr>
              <a:r>
                <a:rPr lang="es-ES" dirty="0"/>
                <a:t>Ruta FURAG 2023</a:t>
              </a:r>
            </a:p>
            <a:p>
              <a:pPr marL="133350" indent="-133350">
                <a:buFont typeface="Arial" panose="020B0604020202020204" pitchFamily="34" charset="0"/>
                <a:buChar char="•"/>
              </a:pPr>
              <a:r>
                <a:rPr lang="es-ES" dirty="0"/>
                <a:t>Unificación Sistema Integrado de Gestión</a:t>
              </a:r>
            </a:p>
            <a:p>
              <a:pPr marL="133350" indent="-133350">
                <a:buFont typeface="Arial" panose="020B0604020202020204" pitchFamily="34" charset="0"/>
                <a:buChar char="•"/>
              </a:pPr>
              <a:r>
                <a:rPr lang="es-ES" dirty="0"/>
                <a:t>Intervención integral de tres procesos: </a:t>
              </a:r>
            </a:p>
            <a:p>
              <a:pPr marL="360363" lvl="2" indent="-90488">
                <a:buFont typeface="Arial" panose="020B0604020202020204" pitchFamily="34" charset="0"/>
                <a:buChar char="•"/>
              </a:pPr>
              <a:r>
                <a:rPr lang="es-ES" sz="1100" b="1" dirty="0">
                  <a:solidFill>
                    <a:srgbClr val="005000"/>
                  </a:solidFill>
                </a:rPr>
                <a:t>Contratación, supervisión y liquidación</a:t>
              </a:r>
            </a:p>
            <a:p>
              <a:pPr marL="360363" lvl="2" indent="-90488">
                <a:buFont typeface="Arial" panose="020B0604020202020204" pitchFamily="34" charset="0"/>
                <a:buChar char="•"/>
              </a:pPr>
              <a:r>
                <a:rPr lang="es-ES" sz="1100" b="1" dirty="0">
                  <a:solidFill>
                    <a:srgbClr val="005000"/>
                  </a:solidFill>
                </a:rPr>
                <a:t>Participación Ciudadana</a:t>
              </a:r>
            </a:p>
            <a:p>
              <a:pPr marL="360363" lvl="2" indent="-90488">
                <a:buFont typeface="Arial" panose="020B0604020202020204" pitchFamily="34" charset="0"/>
                <a:buChar char="•"/>
              </a:pPr>
              <a:r>
                <a:rPr lang="es-ES" sz="1100" b="1" dirty="0">
                  <a:solidFill>
                    <a:srgbClr val="005000"/>
                  </a:solidFill>
                </a:rPr>
                <a:t>Trámites y Servicios</a:t>
              </a:r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2ED8EBE8-1FAD-95D1-C11A-97F7AC029D0A}"/>
                </a:ext>
              </a:extLst>
            </p:cNvPr>
            <p:cNvSpPr txBox="1"/>
            <p:nvPr/>
          </p:nvSpPr>
          <p:spPr>
            <a:xfrm>
              <a:off x="6092323" y="601359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sz="3200" b="1" dirty="0">
                <a:solidFill>
                  <a:srgbClr val="2F6436"/>
                </a:solidFill>
              </a:endParaRPr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DCF179D1-B0C4-DD4C-4C22-AA4A15513E4E}"/>
                </a:ext>
              </a:extLst>
            </p:cNvPr>
            <p:cNvSpPr txBox="1"/>
            <p:nvPr/>
          </p:nvSpPr>
          <p:spPr>
            <a:xfrm>
              <a:off x="3931040" y="3228473"/>
              <a:ext cx="2727774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Impulsar la cultura de la innovación:</a:t>
              </a:r>
            </a:p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es-ES" dirty="0"/>
                <a:t>Alinear la estrategia en el marco de los espacios de comunicación interna.</a:t>
              </a:r>
            </a:p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es-ES" dirty="0"/>
                <a:t>Apropiación y uso de la información y el capital estructural de la entidad.</a:t>
              </a:r>
            </a:p>
            <a:p>
              <a:pPr marL="92075" indent="-92075">
                <a:buFont typeface="Arial" panose="020B0604020202020204" pitchFamily="34" charset="0"/>
                <a:buChar char="•"/>
              </a:pPr>
              <a:r>
                <a:rPr lang="es-ES" dirty="0"/>
                <a:t>Creación de narrativas institucionales desde la perspectiva de la innovación.</a:t>
              </a:r>
            </a:p>
          </p:txBody>
        </p:sp>
        <p:sp>
          <p:nvSpPr>
            <p:cNvPr id="308" name="CuadroTexto 307">
              <a:extLst>
                <a:ext uri="{FF2B5EF4-FFF2-40B4-BE49-F238E27FC236}">
                  <a16:creationId xmlns:a16="http://schemas.microsoft.com/office/drawing/2014/main" id="{F62270D6-5461-F8C7-0405-178E47FAF7BE}"/>
                </a:ext>
              </a:extLst>
            </p:cNvPr>
            <p:cNvSpPr txBox="1"/>
            <p:nvPr/>
          </p:nvSpPr>
          <p:spPr>
            <a:xfrm>
              <a:off x="7237056" y="4372260"/>
              <a:ext cx="1068743" cy="430887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GESTIÓN</a:t>
              </a:r>
            </a:p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2022</a:t>
              </a:r>
              <a:endParaRPr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309" name="CuadroTexto 308">
              <a:extLst>
                <a:ext uri="{FF2B5EF4-FFF2-40B4-BE49-F238E27FC236}">
                  <a16:creationId xmlns:a16="http://schemas.microsoft.com/office/drawing/2014/main" id="{A5792701-3554-D118-00C5-3B2D67593C95}"/>
                </a:ext>
              </a:extLst>
            </p:cNvPr>
            <p:cNvSpPr txBox="1"/>
            <p:nvPr/>
          </p:nvSpPr>
          <p:spPr>
            <a:xfrm>
              <a:off x="7237055" y="4923058"/>
              <a:ext cx="1068743" cy="430887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GESTIÓN</a:t>
              </a:r>
            </a:p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2023</a:t>
              </a:r>
              <a:endParaRPr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310" name="CuadroTexto 309">
              <a:extLst>
                <a:ext uri="{FF2B5EF4-FFF2-40B4-BE49-F238E27FC236}">
                  <a16:creationId xmlns:a16="http://schemas.microsoft.com/office/drawing/2014/main" id="{AA3AF749-EEB5-480D-5E35-F0985253FB86}"/>
                </a:ext>
              </a:extLst>
            </p:cNvPr>
            <p:cNvSpPr txBox="1"/>
            <p:nvPr/>
          </p:nvSpPr>
          <p:spPr>
            <a:xfrm>
              <a:off x="7237055" y="5473856"/>
              <a:ext cx="1068743" cy="430887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GESTIÓN</a:t>
              </a:r>
            </a:p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2024</a:t>
              </a:r>
              <a:endParaRPr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312" name="CuadroTexto 311">
              <a:extLst>
                <a:ext uri="{FF2B5EF4-FFF2-40B4-BE49-F238E27FC236}">
                  <a16:creationId xmlns:a16="http://schemas.microsoft.com/office/drawing/2014/main" id="{A904D464-80E6-8F1E-02CE-D24DEBA8BB4F}"/>
                </a:ext>
              </a:extLst>
            </p:cNvPr>
            <p:cNvSpPr txBox="1"/>
            <p:nvPr/>
          </p:nvSpPr>
          <p:spPr>
            <a:xfrm>
              <a:off x="7237055" y="6020406"/>
              <a:ext cx="1068743" cy="430887"/>
            </a:xfrm>
            <a:prstGeom prst="rect">
              <a:avLst/>
            </a:prstGeom>
            <a:solidFill>
              <a:srgbClr val="2F643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GESTIÓN</a:t>
              </a:r>
            </a:p>
            <a:p>
              <a:pPr algn="ctr"/>
              <a:r>
                <a:rPr lang="es-ES" sz="1100" b="1" dirty="0">
                  <a:solidFill>
                    <a:schemeClr val="bg1"/>
                  </a:solidFill>
                </a:rPr>
                <a:t>2025</a:t>
              </a:r>
              <a:endParaRPr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316" name="CuadroTexto 315">
              <a:extLst>
                <a:ext uri="{FF2B5EF4-FFF2-40B4-BE49-F238E27FC236}">
                  <a16:creationId xmlns:a16="http://schemas.microsoft.com/office/drawing/2014/main" id="{A4B9FC26-8D3A-A9A0-8659-2C3E9D84DD6A}"/>
                </a:ext>
              </a:extLst>
            </p:cNvPr>
            <p:cNvSpPr txBox="1"/>
            <p:nvPr/>
          </p:nvSpPr>
          <p:spPr>
            <a:xfrm>
              <a:off x="8606114" y="4435125"/>
              <a:ext cx="31919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2F6436"/>
                  </a:solidFill>
                </a:rPr>
                <a:t>Puesto </a:t>
              </a:r>
              <a:r>
                <a:rPr lang="es-ES" b="1" dirty="0">
                  <a:solidFill>
                    <a:srgbClr val="FFC000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12</a:t>
              </a:r>
              <a:r>
                <a:rPr lang="es-ES" dirty="0">
                  <a:solidFill>
                    <a:srgbClr val="2F6436"/>
                  </a:solidFill>
                </a:rPr>
                <a:t> entre los 18 ministerios</a:t>
              </a:r>
              <a:endParaRPr dirty="0">
                <a:solidFill>
                  <a:srgbClr val="2F6436"/>
                </a:solidFill>
              </a:endParaRPr>
            </a:p>
          </p:txBody>
        </p:sp>
        <p:sp>
          <p:nvSpPr>
            <p:cNvPr id="319" name="CuadroTexto 318">
              <a:extLst>
                <a:ext uri="{FF2B5EF4-FFF2-40B4-BE49-F238E27FC236}">
                  <a16:creationId xmlns:a16="http://schemas.microsoft.com/office/drawing/2014/main" id="{68A1C1F8-8CC4-A303-4177-FE77920F1F82}"/>
                </a:ext>
              </a:extLst>
            </p:cNvPr>
            <p:cNvSpPr txBox="1"/>
            <p:nvPr/>
          </p:nvSpPr>
          <p:spPr>
            <a:xfrm>
              <a:off x="8606113" y="4967958"/>
              <a:ext cx="31919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2F6436"/>
                  </a:solidFill>
                </a:rPr>
                <a:t>Puesto </a:t>
              </a:r>
              <a:r>
                <a:rPr lang="es-ES" b="1" dirty="0">
                  <a:solidFill>
                    <a:srgbClr val="FFC000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7 </a:t>
              </a:r>
              <a:r>
                <a:rPr lang="es-ES" dirty="0">
                  <a:solidFill>
                    <a:srgbClr val="2F6436"/>
                  </a:solidFill>
                </a:rPr>
                <a:t>entre los 18 ministerios</a:t>
              </a:r>
              <a:endParaRPr dirty="0">
                <a:solidFill>
                  <a:srgbClr val="2F6436"/>
                </a:solidFill>
              </a:endParaRPr>
            </a:p>
          </p:txBody>
        </p:sp>
        <p:sp>
          <p:nvSpPr>
            <p:cNvPr id="320" name="CuadroTexto 319">
              <a:extLst>
                <a:ext uri="{FF2B5EF4-FFF2-40B4-BE49-F238E27FC236}">
                  <a16:creationId xmlns:a16="http://schemas.microsoft.com/office/drawing/2014/main" id="{252BD185-B3CE-19AB-5B9F-F88157C194D4}"/>
                </a:ext>
              </a:extLst>
            </p:cNvPr>
            <p:cNvSpPr txBox="1"/>
            <p:nvPr/>
          </p:nvSpPr>
          <p:spPr>
            <a:xfrm>
              <a:off x="8606115" y="5500792"/>
              <a:ext cx="30378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2F6436"/>
                  </a:solidFill>
                </a:rPr>
                <a:t>Puesto </a:t>
              </a:r>
              <a:r>
                <a:rPr lang="es-ES" sz="1600" b="1" dirty="0">
                  <a:solidFill>
                    <a:srgbClr val="FFC000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5</a:t>
              </a:r>
              <a:r>
                <a:rPr lang="es-ES" dirty="0">
                  <a:solidFill>
                    <a:srgbClr val="2F6436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 </a:t>
              </a:r>
              <a:r>
                <a:rPr lang="es-ES" dirty="0">
                  <a:solidFill>
                    <a:srgbClr val="2F6436"/>
                  </a:solidFill>
                </a:rPr>
                <a:t>entre los 18 ministerios</a:t>
              </a:r>
              <a:endParaRPr dirty="0">
                <a:solidFill>
                  <a:srgbClr val="2F6436"/>
                </a:solidFill>
              </a:endParaRPr>
            </a:p>
          </p:txBody>
        </p:sp>
        <p:sp>
          <p:nvSpPr>
            <p:cNvPr id="321" name="CuadroTexto 320">
              <a:extLst>
                <a:ext uri="{FF2B5EF4-FFF2-40B4-BE49-F238E27FC236}">
                  <a16:creationId xmlns:a16="http://schemas.microsoft.com/office/drawing/2014/main" id="{B0C6CE0E-3226-0C6D-C4B7-D01E96F36B21}"/>
                </a:ext>
              </a:extLst>
            </p:cNvPr>
            <p:cNvSpPr txBox="1"/>
            <p:nvPr/>
          </p:nvSpPr>
          <p:spPr>
            <a:xfrm>
              <a:off x="8606115" y="6008099"/>
              <a:ext cx="31919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2F6436"/>
                  </a:solidFill>
                </a:rPr>
                <a:t>Puesto</a:t>
              </a:r>
              <a:r>
                <a:rPr lang="es-ES" sz="1600" dirty="0">
                  <a:solidFill>
                    <a:srgbClr val="2F6436"/>
                  </a:solidFill>
                </a:rPr>
                <a:t> </a:t>
              </a:r>
              <a:r>
                <a:rPr lang="es-ES" sz="1600" b="1" dirty="0">
                  <a:solidFill>
                    <a:srgbClr val="FFC000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3</a:t>
              </a:r>
              <a:r>
                <a:rPr lang="es-ES" sz="1600" dirty="0">
                  <a:solidFill>
                    <a:srgbClr val="2F6436"/>
                  </a:solidFill>
                  <a:latin typeface="ADLaM Display" panose="02010000000000000000" pitchFamily="2" charset="77"/>
                  <a:ea typeface="ADLaM Display" panose="02010000000000000000" pitchFamily="2" charset="77"/>
                  <a:cs typeface="ADLaM Display" panose="02010000000000000000" pitchFamily="2" charset="77"/>
                </a:rPr>
                <a:t> </a:t>
              </a:r>
              <a:r>
                <a:rPr lang="es-ES" dirty="0">
                  <a:solidFill>
                    <a:srgbClr val="2F6436"/>
                  </a:solidFill>
                </a:rPr>
                <a:t>entre los 18 ministerios</a:t>
              </a:r>
              <a:endParaRPr dirty="0">
                <a:solidFill>
                  <a:srgbClr val="2F6436"/>
                </a:solidFill>
              </a:endParaRPr>
            </a:p>
          </p:txBody>
        </p:sp>
        <p:sp>
          <p:nvSpPr>
            <p:cNvPr id="322" name="CuadroTexto 321">
              <a:extLst>
                <a:ext uri="{FF2B5EF4-FFF2-40B4-BE49-F238E27FC236}">
                  <a16:creationId xmlns:a16="http://schemas.microsoft.com/office/drawing/2014/main" id="{F944B4CF-86D8-2BF7-A5B8-F81F0D2F13C4}"/>
                </a:ext>
              </a:extLst>
            </p:cNvPr>
            <p:cNvSpPr txBox="1"/>
            <p:nvPr/>
          </p:nvSpPr>
          <p:spPr>
            <a:xfrm>
              <a:off x="7237054" y="3902291"/>
              <a:ext cx="41577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>
                  <a:solidFill>
                    <a:srgbClr val="2F6436"/>
                  </a:solidFill>
                </a:rPr>
                <a:t>MEDICIÓN ANUAL: MIPG – FURAG - IDI</a:t>
              </a:r>
              <a:endParaRPr b="1" dirty="0">
                <a:solidFill>
                  <a:srgbClr val="2F6436"/>
                </a:solidFill>
              </a:endParaRPr>
            </a:p>
          </p:txBody>
        </p:sp>
      </p:grpSp>
      <p:sp>
        <p:nvSpPr>
          <p:cNvPr id="390" name="Google Shape;412;p16">
            <a:extLst>
              <a:ext uri="{FF2B5EF4-FFF2-40B4-BE49-F238E27FC236}">
                <a16:creationId xmlns:a16="http://schemas.microsoft.com/office/drawing/2014/main" id="{9361BA55-2842-2433-25E1-CB68F96AFB4E}"/>
              </a:ext>
            </a:extLst>
          </p:cNvPr>
          <p:cNvSpPr txBox="1">
            <a:spLocks/>
          </p:cNvSpPr>
          <p:nvPr/>
        </p:nvSpPr>
        <p:spPr>
          <a:xfrm>
            <a:off x="-222608" y="375849"/>
            <a:ext cx="9452990" cy="518728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ES" sz="2400" b="1" dirty="0">
                <a:solidFill>
                  <a:schemeClr val="bg1"/>
                </a:solidFill>
              </a:rPr>
              <a:t>   Programa Estratégico 09: Focalizar, Articular y Movilizar     </a:t>
            </a:r>
          </a:p>
        </p:txBody>
      </p:sp>
    </p:spTree>
    <p:extLst>
      <p:ext uri="{BB962C8B-B14F-4D97-AF65-F5344CB8AC3E}">
        <p14:creationId xmlns:p14="http://schemas.microsoft.com/office/powerpoint/2010/main" val="432448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2">
          <a:extLst>
            <a:ext uri="{FF2B5EF4-FFF2-40B4-BE49-F238E27FC236}">
              <a16:creationId xmlns:a16="http://schemas.microsoft.com/office/drawing/2014/main" id="{125E66ED-AE97-FB81-8D36-ADD2A560E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9">
            <a:extLst>
              <a:ext uri="{FF2B5EF4-FFF2-40B4-BE49-F238E27FC236}">
                <a16:creationId xmlns:a16="http://schemas.microsoft.com/office/drawing/2014/main" id="{409AA86C-7484-6B0F-0955-4382A2490CD2}"/>
              </a:ext>
            </a:extLst>
          </p:cNvPr>
          <p:cNvSpPr/>
          <p:nvPr/>
        </p:nvSpPr>
        <p:spPr>
          <a:xfrm>
            <a:off x="479532" y="209999"/>
            <a:ext cx="722206" cy="5758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412;p16">
            <a:extLst>
              <a:ext uri="{FF2B5EF4-FFF2-40B4-BE49-F238E27FC236}">
                <a16:creationId xmlns:a16="http://schemas.microsoft.com/office/drawing/2014/main" id="{D80E88FF-06AA-99C4-F80D-D9225DAE9F59}"/>
              </a:ext>
            </a:extLst>
          </p:cNvPr>
          <p:cNvSpPr txBox="1">
            <a:spLocks/>
          </p:cNvSpPr>
          <p:nvPr/>
        </p:nvSpPr>
        <p:spPr>
          <a:xfrm>
            <a:off x="0" y="121035"/>
            <a:ext cx="8825346" cy="594994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endParaRPr kumimoji="0" lang="es-CO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  Entrevistas a activos de Conocimiento por proceso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  <a:tabLst/>
              <a:defRPr/>
            </a:pP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Play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21A86F1-D5C5-19E0-0DD1-2239BF4A1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86" y="127743"/>
            <a:ext cx="722206" cy="575813"/>
          </a:xfrm>
          <a:prstGeom prst="rect">
            <a:avLst/>
          </a:prstGeom>
        </p:spPr>
      </p:pic>
      <p:sp>
        <p:nvSpPr>
          <p:cNvPr id="306" name="CuadroTexto 305">
            <a:extLst>
              <a:ext uri="{FF2B5EF4-FFF2-40B4-BE49-F238E27FC236}">
                <a16:creationId xmlns:a16="http://schemas.microsoft.com/office/drawing/2014/main" id="{7336961C-5745-A00C-817F-0DD1717C9747}"/>
              </a:ext>
            </a:extLst>
          </p:cNvPr>
          <p:cNvSpPr txBox="1"/>
          <p:nvPr/>
        </p:nvSpPr>
        <p:spPr>
          <a:xfrm>
            <a:off x="8942487" y="1905506"/>
            <a:ext cx="2489400" cy="3416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Las entrevistas hechas entre 2023 y 2024 </a:t>
            </a:r>
            <a:r>
              <a:rPr lang="es-ES" sz="1200" b="1" u="sng" dirty="0">
                <a:solidFill>
                  <a:schemeClr val="accent6">
                    <a:lumMod val="50000"/>
                  </a:schemeClr>
                </a:solidFill>
              </a:rPr>
              <a:t>cubren el 100% de los procesos de la entidad</a:t>
            </a: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es-ES" sz="12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Para mitigar la fuga de conocimiento:</a:t>
            </a:r>
          </a:p>
          <a:p>
            <a:endParaRPr lang="es-ES" sz="12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En el </a:t>
            </a:r>
            <a:r>
              <a:rPr lang="es-ES" sz="1200" b="1" dirty="0">
                <a:solidFill>
                  <a:schemeClr val="accent6">
                    <a:lumMod val="50000"/>
                  </a:schemeClr>
                </a:solidFill>
              </a:rPr>
              <a:t>79% </a:t>
            </a: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de los procesos se entrevistaron contratistas.</a:t>
            </a:r>
          </a:p>
          <a:p>
            <a:pPr marL="285750" indent="-285750">
              <a:buFontTx/>
              <a:buChar char="-"/>
            </a:pPr>
            <a:endParaRPr lang="es-ES" sz="12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Entre los funcionarios de planta entrevistados se incluyeron 7 personas que están </a:t>
            </a:r>
            <a:r>
              <a:rPr lang="es-ES" sz="1200" b="1" dirty="0">
                <a:solidFill>
                  <a:schemeClr val="accent6">
                    <a:lumMod val="50000"/>
                  </a:schemeClr>
                </a:solidFill>
              </a:rPr>
              <a:t>próximas al retiro por pensión </a:t>
            </a: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(39% del total de funcionarios entrevistados), de las cuales el </a:t>
            </a:r>
            <a:r>
              <a:rPr lang="es-ES" sz="1200" b="1" dirty="0">
                <a:solidFill>
                  <a:schemeClr val="accent6">
                    <a:lumMod val="50000"/>
                  </a:schemeClr>
                </a:solidFill>
              </a:rPr>
              <a:t>71% </a:t>
            </a:r>
            <a:r>
              <a:rPr lang="es-ES" sz="1200" dirty="0">
                <a:solidFill>
                  <a:schemeClr val="accent6">
                    <a:lumMod val="50000"/>
                  </a:schemeClr>
                </a:solidFill>
              </a:rPr>
              <a:t>trabaja en procesos misionales.</a:t>
            </a:r>
            <a:endParaRPr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318" name="Grupo 317">
            <a:extLst>
              <a:ext uri="{FF2B5EF4-FFF2-40B4-BE49-F238E27FC236}">
                <a16:creationId xmlns:a16="http://schemas.microsoft.com/office/drawing/2014/main" id="{21134675-06BA-A38F-0E05-320E841266A8}"/>
              </a:ext>
            </a:extLst>
          </p:cNvPr>
          <p:cNvGrpSpPr/>
          <p:nvPr/>
        </p:nvGrpSpPr>
        <p:grpSpPr>
          <a:xfrm>
            <a:off x="582046" y="1192305"/>
            <a:ext cx="8010040" cy="4860525"/>
            <a:chOff x="358074" y="874776"/>
            <a:chExt cx="9091133" cy="5569590"/>
          </a:xfrm>
        </p:grpSpPr>
        <p:grpSp>
          <p:nvGrpSpPr>
            <p:cNvPr id="305" name="Grupo 304">
              <a:extLst>
                <a:ext uri="{FF2B5EF4-FFF2-40B4-BE49-F238E27FC236}">
                  <a16:creationId xmlns:a16="http://schemas.microsoft.com/office/drawing/2014/main" id="{5325F4DC-49A8-2171-2236-A75F01614617}"/>
                </a:ext>
              </a:extLst>
            </p:cNvPr>
            <p:cNvGrpSpPr/>
            <p:nvPr/>
          </p:nvGrpSpPr>
          <p:grpSpPr>
            <a:xfrm>
              <a:off x="358420" y="874776"/>
              <a:ext cx="9090787" cy="5178821"/>
              <a:chOff x="268011" y="1113697"/>
              <a:chExt cx="9995404" cy="5621386"/>
            </a:xfrm>
          </p:grpSpPr>
          <p:sp>
            <p:nvSpPr>
              <p:cNvPr id="307" name="Google Shape;307;p9" descr="Experiencia vs educación, cuándo la trayectoria laboral pesa más que los  estudios">
                <a:extLst>
                  <a:ext uri="{FF2B5EF4-FFF2-40B4-BE49-F238E27FC236}">
                    <a16:creationId xmlns:a16="http://schemas.microsoft.com/office/drawing/2014/main" id="{69A83D5C-1C4E-830C-20BF-676824974549}"/>
                  </a:ext>
                </a:extLst>
              </p:cNvPr>
              <p:cNvSpPr/>
              <p:nvPr/>
            </p:nvSpPr>
            <p:spPr>
              <a:xfrm>
                <a:off x="5943600" y="3276600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6" name="Grupo 35">
                <a:extLst>
                  <a:ext uri="{FF2B5EF4-FFF2-40B4-BE49-F238E27FC236}">
                    <a16:creationId xmlns:a16="http://schemas.microsoft.com/office/drawing/2014/main" id="{7B869BF7-F724-14B7-0E5E-7F24E17A5927}"/>
                  </a:ext>
                </a:extLst>
              </p:cNvPr>
              <p:cNvGrpSpPr/>
              <p:nvPr/>
            </p:nvGrpSpPr>
            <p:grpSpPr>
              <a:xfrm>
                <a:off x="268011" y="1113697"/>
                <a:ext cx="9979369" cy="1266093"/>
                <a:chOff x="634850" y="1594339"/>
                <a:chExt cx="9979369" cy="1266093"/>
              </a:xfrm>
            </p:grpSpPr>
            <p:grpSp>
              <p:nvGrpSpPr>
                <p:cNvPr id="14" name="Grupo 13">
                  <a:extLst>
                    <a:ext uri="{FF2B5EF4-FFF2-40B4-BE49-F238E27FC236}">
                      <a16:creationId xmlns:a16="http://schemas.microsoft.com/office/drawing/2014/main" id="{DA8EEC65-2C6A-06E0-14C1-C2704FC99640}"/>
                    </a:ext>
                  </a:extLst>
                </p:cNvPr>
                <p:cNvGrpSpPr/>
                <p:nvPr/>
              </p:nvGrpSpPr>
              <p:grpSpPr>
                <a:xfrm>
                  <a:off x="634850" y="1594339"/>
                  <a:ext cx="1358671" cy="1230923"/>
                  <a:chOff x="634850" y="1594339"/>
                  <a:chExt cx="1358671" cy="1230923"/>
                </a:xfrm>
              </p:grpSpPr>
              <p:sp>
                <p:nvSpPr>
                  <p:cNvPr id="10" name="Rectángulo 9">
                    <a:extLst>
                      <a:ext uri="{FF2B5EF4-FFF2-40B4-BE49-F238E27FC236}">
                        <a16:creationId xmlns:a16="http://schemas.microsoft.com/office/drawing/2014/main" id="{07D042C8-717B-2EEB-1BA7-AA9CA5933218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BBBC"/>
                  </a:solidFill>
                  <a:ln>
                    <a:solidFill>
                      <a:srgbClr val="1BB5A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5" name="CuadroTexto 4">
                    <a:extLst>
                      <a:ext uri="{FF2B5EF4-FFF2-40B4-BE49-F238E27FC236}">
                        <a16:creationId xmlns:a16="http://schemas.microsoft.com/office/drawing/2014/main" id="{F993A7B2-A288-E04B-7187-D772CB472094}"/>
                      </a:ext>
                    </a:extLst>
                  </p:cNvPr>
                  <p:cNvSpPr txBox="1"/>
                  <p:nvPr/>
                </p:nvSpPr>
                <p:spPr>
                  <a:xfrm>
                    <a:off x="634850" y="2133600"/>
                    <a:ext cx="1358671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Procesos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Estratégicos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9" name="CuadroTexto 8">
                    <a:extLst>
                      <a:ext uri="{FF2B5EF4-FFF2-40B4-BE49-F238E27FC236}">
                        <a16:creationId xmlns:a16="http://schemas.microsoft.com/office/drawing/2014/main" id="{F1B8B56A-88AD-2CDB-DA90-E0FD0DEDCB19}"/>
                      </a:ext>
                    </a:extLst>
                  </p:cNvPr>
                  <p:cNvSpPr txBox="1"/>
                  <p:nvPr/>
                </p:nvSpPr>
                <p:spPr>
                  <a:xfrm>
                    <a:off x="1084793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4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12" name="Conector recto de flecha 11">
                  <a:extLst>
                    <a:ext uri="{FF2B5EF4-FFF2-40B4-BE49-F238E27FC236}">
                      <a16:creationId xmlns:a16="http://schemas.microsoft.com/office/drawing/2014/main" id="{BE06EFE5-24D9-A0B5-6588-0367D742FD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30490" y="2240669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" name="Grupo 14">
                  <a:extLst>
                    <a:ext uri="{FF2B5EF4-FFF2-40B4-BE49-F238E27FC236}">
                      <a16:creationId xmlns:a16="http://schemas.microsoft.com/office/drawing/2014/main" id="{862E31EE-D4DA-4ACB-7642-55BAA58AC359}"/>
                    </a:ext>
                  </a:extLst>
                </p:cNvPr>
                <p:cNvGrpSpPr/>
                <p:nvPr/>
              </p:nvGrpSpPr>
              <p:grpSpPr>
                <a:xfrm>
                  <a:off x="2778384" y="1625208"/>
                  <a:ext cx="1444688" cy="1230923"/>
                  <a:chOff x="591840" y="1594339"/>
                  <a:chExt cx="1444688" cy="1230923"/>
                </a:xfrm>
              </p:grpSpPr>
              <p:sp>
                <p:nvSpPr>
                  <p:cNvPr id="16" name="Rectángulo 15">
                    <a:extLst>
                      <a:ext uri="{FF2B5EF4-FFF2-40B4-BE49-F238E27FC236}">
                        <a16:creationId xmlns:a16="http://schemas.microsoft.com/office/drawing/2014/main" id="{846C5D9C-4BD8-98E6-1DA4-A4649882C697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BBBC"/>
                  </a:solidFill>
                  <a:ln>
                    <a:solidFill>
                      <a:srgbClr val="1BB5A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17" name="CuadroTexto 16">
                    <a:extLst>
                      <a:ext uri="{FF2B5EF4-FFF2-40B4-BE49-F238E27FC236}">
                        <a16:creationId xmlns:a16="http://schemas.microsoft.com/office/drawing/2014/main" id="{E85E96D9-D988-694A-FA1D-EE7E14EE02E4}"/>
                      </a:ext>
                    </a:extLst>
                  </p:cNvPr>
                  <p:cNvSpPr txBox="1"/>
                  <p:nvPr/>
                </p:nvSpPr>
                <p:spPr>
                  <a:xfrm>
                    <a:off x="591840" y="2133600"/>
                    <a:ext cx="1444688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Personas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entrevistadas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18" name="CuadroTexto 17">
                    <a:extLst>
                      <a:ext uri="{FF2B5EF4-FFF2-40B4-BE49-F238E27FC236}">
                        <a16:creationId xmlns:a16="http://schemas.microsoft.com/office/drawing/2014/main" id="{FFE7A4B9-8469-3EC5-4D2F-816DEC7FA488}"/>
                      </a:ext>
                    </a:extLst>
                  </p:cNvPr>
                  <p:cNvSpPr txBox="1"/>
                  <p:nvPr/>
                </p:nvSpPr>
                <p:spPr>
                  <a:xfrm>
                    <a:off x="891112" y="1594339"/>
                    <a:ext cx="762552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11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19" name="Grupo 18">
                  <a:extLst>
                    <a:ext uri="{FF2B5EF4-FFF2-40B4-BE49-F238E27FC236}">
                      <a16:creationId xmlns:a16="http://schemas.microsoft.com/office/drawing/2014/main" id="{D4A6FE16-957F-CE5D-0015-AC969460AEBE}"/>
                    </a:ext>
                  </a:extLst>
                </p:cNvPr>
                <p:cNvGrpSpPr/>
                <p:nvPr/>
              </p:nvGrpSpPr>
              <p:grpSpPr>
                <a:xfrm>
                  <a:off x="4970555" y="1625208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20" name="Rectángulo 19">
                    <a:extLst>
                      <a:ext uri="{FF2B5EF4-FFF2-40B4-BE49-F238E27FC236}">
                        <a16:creationId xmlns:a16="http://schemas.microsoft.com/office/drawing/2014/main" id="{424085E4-43F0-B232-DB5B-873E1F0DCDB0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BBBC"/>
                  </a:solidFill>
                  <a:ln>
                    <a:solidFill>
                      <a:srgbClr val="1BB5A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1" name="CuadroTexto 20">
                    <a:extLst>
                      <a:ext uri="{FF2B5EF4-FFF2-40B4-BE49-F238E27FC236}">
                        <a16:creationId xmlns:a16="http://schemas.microsoft.com/office/drawing/2014/main" id="{79618568-DA93-F187-5F6E-55926465A07F}"/>
                      </a:ext>
                    </a:extLst>
                  </p:cNvPr>
                  <p:cNvSpPr txBox="1"/>
                  <p:nvPr/>
                </p:nvSpPr>
                <p:spPr>
                  <a:xfrm>
                    <a:off x="650851" y="2133600"/>
                    <a:ext cx="1326665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Contratistas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2" name="CuadroTexto 21">
                    <a:extLst>
                      <a:ext uri="{FF2B5EF4-FFF2-40B4-BE49-F238E27FC236}">
                        <a16:creationId xmlns:a16="http://schemas.microsoft.com/office/drawing/2014/main" id="{425C8B3C-C037-BE00-1533-4108569CC387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6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24" name="Grupo 23">
                  <a:extLst>
                    <a:ext uri="{FF2B5EF4-FFF2-40B4-BE49-F238E27FC236}">
                      <a16:creationId xmlns:a16="http://schemas.microsoft.com/office/drawing/2014/main" id="{53136B6B-8685-4E13-67C3-254C9AF752F3}"/>
                    </a:ext>
                  </a:extLst>
                </p:cNvPr>
                <p:cNvGrpSpPr/>
                <p:nvPr/>
              </p:nvGrpSpPr>
              <p:grpSpPr>
                <a:xfrm>
                  <a:off x="7084875" y="1625207"/>
                  <a:ext cx="1388677" cy="1230923"/>
                  <a:chOff x="619849" y="1594339"/>
                  <a:chExt cx="1388677" cy="1230923"/>
                </a:xfrm>
              </p:grpSpPr>
              <p:sp>
                <p:nvSpPr>
                  <p:cNvPr id="25" name="Rectángulo 24">
                    <a:extLst>
                      <a:ext uri="{FF2B5EF4-FFF2-40B4-BE49-F238E27FC236}">
                        <a16:creationId xmlns:a16="http://schemas.microsoft.com/office/drawing/2014/main" id="{DEC1341C-191B-FE79-0C20-9051F34751DC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BBBC"/>
                  </a:solidFill>
                  <a:ln>
                    <a:solidFill>
                      <a:srgbClr val="1BB5A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6" name="CuadroTexto 25">
                    <a:extLst>
                      <a:ext uri="{FF2B5EF4-FFF2-40B4-BE49-F238E27FC236}">
                        <a16:creationId xmlns:a16="http://schemas.microsoft.com/office/drawing/2014/main" id="{DB8A406C-FFC8-54B2-9074-9CB603E0A7A2}"/>
                      </a:ext>
                    </a:extLst>
                  </p:cNvPr>
                  <p:cNvSpPr txBox="1"/>
                  <p:nvPr/>
                </p:nvSpPr>
                <p:spPr>
                  <a:xfrm>
                    <a:off x="619849" y="2133600"/>
                    <a:ext cx="1388677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Funcionarios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7" name="CuadroTexto 26">
                    <a:extLst>
                      <a:ext uri="{FF2B5EF4-FFF2-40B4-BE49-F238E27FC236}">
                        <a16:creationId xmlns:a16="http://schemas.microsoft.com/office/drawing/2014/main" id="{E7BB8DA9-DF32-7DEB-E3D9-B833619BE5CD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5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29" name="Conector recto de flecha 28">
                  <a:extLst>
                    <a:ext uri="{FF2B5EF4-FFF2-40B4-BE49-F238E27FC236}">
                      <a16:creationId xmlns:a16="http://schemas.microsoft.com/office/drawing/2014/main" id="{4D7DDF9E-0272-84D3-5020-C751BC596C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45713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ector recto de flecha 29">
                  <a:extLst>
                    <a:ext uri="{FF2B5EF4-FFF2-40B4-BE49-F238E27FC236}">
                      <a16:creationId xmlns:a16="http://schemas.microsoft.com/office/drawing/2014/main" id="{4934BBCE-25E2-329A-A160-F153489F5F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412378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Conector recto de flecha 30">
                  <a:extLst>
                    <a:ext uri="{FF2B5EF4-FFF2-40B4-BE49-F238E27FC236}">
                      <a16:creationId xmlns:a16="http://schemas.microsoft.com/office/drawing/2014/main" id="{6A121131-7B49-5C60-40A2-2EBD517B66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98298" y="227153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2" name="Grupo 31">
                  <a:extLst>
                    <a:ext uri="{FF2B5EF4-FFF2-40B4-BE49-F238E27FC236}">
                      <a16:creationId xmlns:a16="http://schemas.microsoft.com/office/drawing/2014/main" id="{4ABD03DD-A6C0-DA40-7CF2-53A8F45AB58D}"/>
                    </a:ext>
                  </a:extLst>
                </p:cNvPr>
                <p:cNvGrpSpPr/>
                <p:nvPr/>
              </p:nvGrpSpPr>
              <p:grpSpPr>
                <a:xfrm>
                  <a:off x="9251547" y="1629509"/>
                  <a:ext cx="1362672" cy="1230923"/>
                  <a:chOff x="632856" y="1594339"/>
                  <a:chExt cx="1362672" cy="1230923"/>
                </a:xfrm>
              </p:grpSpPr>
              <p:sp>
                <p:nvSpPr>
                  <p:cNvPr id="33" name="Rectángulo 32">
                    <a:extLst>
                      <a:ext uri="{FF2B5EF4-FFF2-40B4-BE49-F238E27FC236}">
                        <a16:creationId xmlns:a16="http://schemas.microsoft.com/office/drawing/2014/main" id="{8808CDED-2829-8C31-6479-985C41A05BF1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BBBC"/>
                  </a:solidFill>
                  <a:ln>
                    <a:solidFill>
                      <a:srgbClr val="1BB5A6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34" name="CuadroTexto 33">
                    <a:extLst>
                      <a:ext uri="{FF2B5EF4-FFF2-40B4-BE49-F238E27FC236}">
                        <a16:creationId xmlns:a16="http://schemas.microsoft.com/office/drawing/2014/main" id="{2D6098A3-F41F-765B-E966-0005C4F3B631}"/>
                      </a:ext>
                    </a:extLst>
                  </p:cNvPr>
                  <p:cNvSpPr txBox="1"/>
                  <p:nvPr/>
                </p:nvSpPr>
                <p:spPr>
                  <a:xfrm>
                    <a:off x="632856" y="2133600"/>
                    <a:ext cx="1362672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Pre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pensionados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35" name="CuadroTexto 34">
                    <a:extLst>
                      <a:ext uri="{FF2B5EF4-FFF2-40B4-BE49-F238E27FC236}">
                        <a16:creationId xmlns:a16="http://schemas.microsoft.com/office/drawing/2014/main" id="{2808DDDC-464A-6FD5-8567-C775C20C9E65}"/>
                      </a:ext>
                    </a:extLst>
                  </p:cNvPr>
                  <p:cNvSpPr txBox="1"/>
                  <p:nvPr/>
                </p:nvSpPr>
                <p:spPr>
                  <a:xfrm>
                    <a:off x="1084321" y="1601620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2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</p:grpSp>
          <p:grpSp>
            <p:nvGrpSpPr>
              <p:cNvPr id="37" name="Grupo 36">
                <a:extLst>
                  <a:ext uri="{FF2B5EF4-FFF2-40B4-BE49-F238E27FC236}">
                    <a16:creationId xmlns:a16="http://schemas.microsoft.com/office/drawing/2014/main" id="{AC049484-7720-CD38-4806-B0889ECECE62}"/>
                  </a:ext>
                </a:extLst>
              </p:cNvPr>
              <p:cNvGrpSpPr/>
              <p:nvPr/>
            </p:nvGrpSpPr>
            <p:grpSpPr>
              <a:xfrm>
                <a:off x="293966" y="2602357"/>
                <a:ext cx="9969449" cy="1266093"/>
                <a:chOff x="644770" y="1594339"/>
                <a:chExt cx="9969449" cy="1266093"/>
              </a:xfrm>
            </p:grpSpPr>
            <p:grpSp>
              <p:nvGrpSpPr>
                <p:cNvPr id="38" name="Grupo 37">
                  <a:extLst>
                    <a:ext uri="{FF2B5EF4-FFF2-40B4-BE49-F238E27FC236}">
                      <a16:creationId xmlns:a16="http://schemas.microsoft.com/office/drawing/2014/main" id="{E56CD271-AC33-7E53-7CA5-E9D9342D78F1}"/>
                    </a:ext>
                  </a:extLst>
                </p:cNvPr>
                <p:cNvGrpSpPr/>
                <p:nvPr/>
              </p:nvGrpSpPr>
              <p:grpSpPr>
                <a:xfrm>
                  <a:off x="644770" y="1594339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59" name="Rectángulo 58">
                    <a:extLst>
                      <a:ext uri="{FF2B5EF4-FFF2-40B4-BE49-F238E27FC236}">
                        <a16:creationId xmlns:a16="http://schemas.microsoft.com/office/drawing/2014/main" id="{02831C59-9203-BE7B-9006-246D27830A1E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9F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0" name="CuadroTexto 59">
                    <a:extLst>
                      <a:ext uri="{FF2B5EF4-FFF2-40B4-BE49-F238E27FC236}">
                        <a16:creationId xmlns:a16="http://schemas.microsoft.com/office/drawing/2014/main" id="{ED5498D4-378F-8CE0-BBBC-DB9480515477}"/>
                      </a:ext>
                    </a:extLst>
                  </p:cNvPr>
                  <p:cNvSpPr txBox="1"/>
                  <p:nvPr/>
                </p:nvSpPr>
                <p:spPr>
                  <a:xfrm>
                    <a:off x="729866" y="2133600"/>
                    <a:ext cx="1168633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Procesos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Misionales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61" name="CuadroTexto 60">
                    <a:extLst>
                      <a:ext uri="{FF2B5EF4-FFF2-40B4-BE49-F238E27FC236}">
                        <a16:creationId xmlns:a16="http://schemas.microsoft.com/office/drawing/2014/main" id="{2AE8FA8E-C139-9CB2-6374-C48162C37227}"/>
                      </a:ext>
                    </a:extLst>
                  </p:cNvPr>
                  <p:cNvSpPr txBox="1"/>
                  <p:nvPr/>
                </p:nvSpPr>
                <p:spPr>
                  <a:xfrm>
                    <a:off x="930561" y="1628770"/>
                    <a:ext cx="762552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11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39" name="Conector recto de flecha 38">
                  <a:extLst>
                    <a:ext uri="{FF2B5EF4-FFF2-40B4-BE49-F238E27FC236}">
                      <a16:creationId xmlns:a16="http://schemas.microsoft.com/office/drawing/2014/main" id="{2D9673B3-94F7-380C-A5A6-96D014E46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30490" y="2240669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Grupo 39">
                  <a:extLst>
                    <a:ext uri="{FF2B5EF4-FFF2-40B4-BE49-F238E27FC236}">
                      <a16:creationId xmlns:a16="http://schemas.microsoft.com/office/drawing/2014/main" id="{2D7908F4-AE6F-414E-B363-002B412A7B03}"/>
                    </a:ext>
                  </a:extLst>
                </p:cNvPr>
                <p:cNvGrpSpPr/>
                <p:nvPr/>
              </p:nvGrpSpPr>
              <p:grpSpPr>
                <a:xfrm>
                  <a:off x="2778384" y="1625208"/>
                  <a:ext cx="1444688" cy="1230923"/>
                  <a:chOff x="591840" y="1594339"/>
                  <a:chExt cx="1444688" cy="1230923"/>
                </a:xfrm>
              </p:grpSpPr>
              <p:sp>
                <p:nvSpPr>
                  <p:cNvPr id="56" name="Rectángulo 55">
                    <a:extLst>
                      <a:ext uri="{FF2B5EF4-FFF2-40B4-BE49-F238E27FC236}">
                        <a16:creationId xmlns:a16="http://schemas.microsoft.com/office/drawing/2014/main" id="{0A131B84-38C5-B6AF-F729-89CAA0C5DFF1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9F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7" name="CuadroTexto 56">
                    <a:extLst>
                      <a:ext uri="{FF2B5EF4-FFF2-40B4-BE49-F238E27FC236}">
                        <a16:creationId xmlns:a16="http://schemas.microsoft.com/office/drawing/2014/main" id="{314CFEF6-13DE-FC6A-8218-B4230B3FD7BD}"/>
                      </a:ext>
                    </a:extLst>
                  </p:cNvPr>
                  <p:cNvSpPr txBox="1"/>
                  <p:nvPr/>
                </p:nvSpPr>
                <p:spPr>
                  <a:xfrm>
                    <a:off x="591840" y="2133600"/>
                    <a:ext cx="1444688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Personas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entrevistadas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58" name="CuadroTexto 57">
                    <a:extLst>
                      <a:ext uri="{FF2B5EF4-FFF2-40B4-BE49-F238E27FC236}">
                        <a16:creationId xmlns:a16="http://schemas.microsoft.com/office/drawing/2014/main" id="{E4B16DC5-CDF6-D3A7-D66A-7A0E87BD5792}"/>
                      </a:ext>
                    </a:extLst>
                  </p:cNvPr>
                  <p:cNvSpPr txBox="1"/>
                  <p:nvPr/>
                </p:nvSpPr>
                <p:spPr>
                  <a:xfrm>
                    <a:off x="891113" y="1594339"/>
                    <a:ext cx="762552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19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41" name="Grupo 40">
                  <a:extLst>
                    <a:ext uri="{FF2B5EF4-FFF2-40B4-BE49-F238E27FC236}">
                      <a16:creationId xmlns:a16="http://schemas.microsoft.com/office/drawing/2014/main" id="{21C8AF31-B349-7773-0B66-4739CD6C3D29}"/>
                    </a:ext>
                  </a:extLst>
                </p:cNvPr>
                <p:cNvGrpSpPr/>
                <p:nvPr/>
              </p:nvGrpSpPr>
              <p:grpSpPr>
                <a:xfrm>
                  <a:off x="4970555" y="1625208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53" name="Rectángulo 52">
                    <a:extLst>
                      <a:ext uri="{FF2B5EF4-FFF2-40B4-BE49-F238E27FC236}">
                        <a16:creationId xmlns:a16="http://schemas.microsoft.com/office/drawing/2014/main" id="{D6F2B391-84C7-DDED-019A-3D2CD9735E55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9F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4" name="CuadroTexto 53">
                    <a:extLst>
                      <a:ext uri="{FF2B5EF4-FFF2-40B4-BE49-F238E27FC236}">
                        <a16:creationId xmlns:a16="http://schemas.microsoft.com/office/drawing/2014/main" id="{8CDCC807-B530-C875-C012-02BD2EAF50C0}"/>
                      </a:ext>
                    </a:extLst>
                  </p:cNvPr>
                  <p:cNvSpPr txBox="1"/>
                  <p:nvPr/>
                </p:nvSpPr>
                <p:spPr>
                  <a:xfrm>
                    <a:off x="650851" y="2133600"/>
                    <a:ext cx="1326665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Contratistas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55" name="CuadroTexto 54">
                    <a:extLst>
                      <a:ext uri="{FF2B5EF4-FFF2-40B4-BE49-F238E27FC236}">
                        <a16:creationId xmlns:a16="http://schemas.microsoft.com/office/drawing/2014/main" id="{27BA1426-912B-83D9-8D30-5F724A9ADE0B}"/>
                      </a:ext>
                    </a:extLst>
                  </p:cNvPr>
                  <p:cNvSpPr txBox="1"/>
                  <p:nvPr/>
                </p:nvSpPr>
                <p:spPr>
                  <a:xfrm>
                    <a:off x="891112" y="1594339"/>
                    <a:ext cx="762552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10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42" name="Grupo 41">
                  <a:extLst>
                    <a:ext uri="{FF2B5EF4-FFF2-40B4-BE49-F238E27FC236}">
                      <a16:creationId xmlns:a16="http://schemas.microsoft.com/office/drawing/2014/main" id="{525E5C70-033C-20C1-3637-4093F8056C54}"/>
                    </a:ext>
                  </a:extLst>
                </p:cNvPr>
                <p:cNvGrpSpPr/>
                <p:nvPr/>
              </p:nvGrpSpPr>
              <p:grpSpPr>
                <a:xfrm>
                  <a:off x="7084875" y="1625207"/>
                  <a:ext cx="1388677" cy="1230923"/>
                  <a:chOff x="619849" y="1594339"/>
                  <a:chExt cx="1388677" cy="1230923"/>
                </a:xfrm>
              </p:grpSpPr>
              <p:sp>
                <p:nvSpPr>
                  <p:cNvPr id="50" name="Rectángulo 49">
                    <a:extLst>
                      <a:ext uri="{FF2B5EF4-FFF2-40B4-BE49-F238E27FC236}">
                        <a16:creationId xmlns:a16="http://schemas.microsoft.com/office/drawing/2014/main" id="{0E09C480-6EE4-DADB-4A1B-292DBF03A29C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9F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1" name="CuadroTexto 50">
                    <a:extLst>
                      <a:ext uri="{FF2B5EF4-FFF2-40B4-BE49-F238E27FC236}">
                        <a16:creationId xmlns:a16="http://schemas.microsoft.com/office/drawing/2014/main" id="{0397C21B-07C5-54C6-B770-A8EBDB3FEAFE}"/>
                      </a:ext>
                    </a:extLst>
                  </p:cNvPr>
                  <p:cNvSpPr txBox="1"/>
                  <p:nvPr/>
                </p:nvSpPr>
                <p:spPr>
                  <a:xfrm>
                    <a:off x="619849" y="2133600"/>
                    <a:ext cx="1388677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Funcionarios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52" name="CuadroTexto 51">
                    <a:extLst>
                      <a:ext uri="{FF2B5EF4-FFF2-40B4-BE49-F238E27FC236}">
                        <a16:creationId xmlns:a16="http://schemas.microsoft.com/office/drawing/2014/main" id="{6EA47441-58C3-D338-32A0-044E72461157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9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43" name="Conector recto de flecha 42">
                  <a:extLst>
                    <a:ext uri="{FF2B5EF4-FFF2-40B4-BE49-F238E27FC236}">
                      <a16:creationId xmlns:a16="http://schemas.microsoft.com/office/drawing/2014/main" id="{71ABD534-EB53-D2FE-83B5-C551F93478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45713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Conector recto de flecha 43">
                  <a:extLst>
                    <a:ext uri="{FF2B5EF4-FFF2-40B4-BE49-F238E27FC236}">
                      <a16:creationId xmlns:a16="http://schemas.microsoft.com/office/drawing/2014/main" id="{E18C8B93-E8F5-7CBA-3A2B-D6010C5778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412378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Conector recto de flecha 44">
                  <a:extLst>
                    <a:ext uri="{FF2B5EF4-FFF2-40B4-BE49-F238E27FC236}">
                      <a16:creationId xmlns:a16="http://schemas.microsoft.com/office/drawing/2014/main" id="{63A61A5E-6AC2-D55E-2400-D4F37D4AC6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98298" y="227153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6" name="Grupo 45">
                  <a:extLst>
                    <a:ext uri="{FF2B5EF4-FFF2-40B4-BE49-F238E27FC236}">
                      <a16:creationId xmlns:a16="http://schemas.microsoft.com/office/drawing/2014/main" id="{0C7DCB99-645B-13A6-2E43-1F612C4EB9C0}"/>
                    </a:ext>
                  </a:extLst>
                </p:cNvPr>
                <p:cNvGrpSpPr/>
                <p:nvPr/>
              </p:nvGrpSpPr>
              <p:grpSpPr>
                <a:xfrm>
                  <a:off x="9251547" y="1629509"/>
                  <a:ext cx="1362672" cy="1230923"/>
                  <a:chOff x="632856" y="1594339"/>
                  <a:chExt cx="1362672" cy="1230923"/>
                </a:xfrm>
              </p:grpSpPr>
              <p:sp>
                <p:nvSpPr>
                  <p:cNvPr id="47" name="Rectángulo 46">
                    <a:extLst>
                      <a:ext uri="{FF2B5EF4-FFF2-40B4-BE49-F238E27FC236}">
                        <a16:creationId xmlns:a16="http://schemas.microsoft.com/office/drawing/2014/main" id="{FBEDD458-476C-FF52-7961-8B6D6FA60174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009F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8" name="CuadroTexto 47">
                    <a:extLst>
                      <a:ext uri="{FF2B5EF4-FFF2-40B4-BE49-F238E27FC236}">
                        <a16:creationId xmlns:a16="http://schemas.microsoft.com/office/drawing/2014/main" id="{301C24DD-B12D-6318-D182-FBA46545B770}"/>
                      </a:ext>
                    </a:extLst>
                  </p:cNvPr>
                  <p:cNvSpPr txBox="1"/>
                  <p:nvPr/>
                </p:nvSpPr>
                <p:spPr>
                  <a:xfrm>
                    <a:off x="632856" y="2133600"/>
                    <a:ext cx="1362672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Pre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pensionados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49" name="CuadroTexto 48">
                    <a:extLst>
                      <a:ext uri="{FF2B5EF4-FFF2-40B4-BE49-F238E27FC236}">
                        <a16:creationId xmlns:a16="http://schemas.microsoft.com/office/drawing/2014/main" id="{B5A9A758-24F1-6FC6-5D74-AB82EB1D441C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5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</p:grpSp>
          <p:grpSp>
            <p:nvGrpSpPr>
              <p:cNvPr id="62" name="Grupo 61">
                <a:extLst>
                  <a:ext uri="{FF2B5EF4-FFF2-40B4-BE49-F238E27FC236}">
                    <a16:creationId xmlns:a16="http://schemas.microsoft.com/office/drawing/2014/main" id="{B9B9E5A4-3BC9-9A2E-343D-969E71361C9E}"/>
                  </a:ext>
                </a:extLst>
              </p:cNvPr>
              <p:cNvGrpSpPr/>
              <p:nvPr/>
            </p:nvGrpSpPr>
            <p:grpSpPr>
              <a:xfrm>
                <a:off x="293966" y="4067376"/>
                <a:ext cx="9969449" cy="1266093"/>
                <a:chOff x="644770" y="1594339"/>
                <a:chExt cx="9969449" cy="1266093"/>
              </a:xfrm>
            </p:grpSpPr>
            <p:grpSp>
              <p:nvGrpSpPr>
                <p:cNvPr id="63" name="Grupo 62">
                  <a:extLst>
                    <a:ext uri="{FF2B5EF4-FFF2-40B4-BE49-F238E27FC236}">
                      <a16:creationId xmlns:a16="http://schemas.microsoft.com/office/drawing/2014/main" id="{ABCC0827-0379-CB0F-5CF6-96BAAA577207}"/>
                    </a:ext>
                  </a:extLst>
                </p:cNvPr>
                <p:cNvGrpSpPr/>
                <p:nvPr/>
              </p:nvGrpSpPr>
              <p:grpSpPr>
                <a:xfrm>
                  <a:off x="644770" y="1594339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276" name="Rectángulo 275">
                    <a:extLst>
                      <a:ext uri="{FF2B5EF4-FFF2-40B4-BE49-F238E27FC236}">
                        <a16:creationId xmlns:a16="http://schemas.microsoft.com/office/drawing/2014/main" id="{C9B9CA38-A579-CA9B-42D1-D8DE10DD3F3A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77" name="CuadroTexto 276">
                    <a:extLst>
                      <a:ext uri="{FF2B5EF4-FFF2-40B4-BE49-F238E27FC236}">
                        <a16:creationId xmlns:a16="http://schemas.microsoft.com/office/drawing/2014/main" id="{349FE8D6-7CDC-A04C-8353-D02D20D9CA7C}"/>
                      </a:ext>
                    </a:extLst>
                  </p:cNvPr>
                  <p:cNvSpPr txBox="1"/>
                  <p:nvPr/>
                </p:nvSpPr>
                <p:spPr>
                  <a:xfrm>
                    <a:off x="782880" y="2133600"/>
                    <a:ext cx="1062611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Procesos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Apoyo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78" name="CuadroTexto 277">
                    <a:extLst>
                      <a:ext uri="{FF2B5EF4-FFF2-40B4-BE49-F238E27FC236}">
                        <a16:creationId xmlns:a16="http://schemas.microsoft.com/office/drawing/2014/main" id="{86E73892-07E0-7B81-BE05-12DA1B1039E5}"/>
                      </a:ext>
                    </a:extLst>
                  </p:cNvPr>
                  <p:cNvSpPr txBox="1"/>
                  <p:nvPr/>
                </p:nvSpPr>
                <p:spPr>
                  <a:xfrm>
                    <a:off x="1084793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7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256" name="Conector recto de flecha 255">
                  <a:extLst>
                    <a:ext uri="{FF2B5EF4-FFF2-40B4-BE49-F238E27FC236}">
                      <a16:creationId xmlns:a16="http://schemas.microsoft.com/office/drawing/2014/main" id="{8576BB15-8E16-E8CF-2416-7D150C2E2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30490" y="2240669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7" name="Grupo 256">
                  <a:extLst>
                    <a:ext uri="{FF2B5EF4-FFF2-40B4-BE49-F238E27FC236}">
                      <a16:creationId xmlns:a16="http://schemas.microsoft.com/office/drawing/2014/main" id="{AB1F327D-1979-9FD8-29FA-0D93A4BED54C}"/>
                    </a:ext>
                  </a:extLst>
                </p:cNvPr>
                <p:cNvGrpSpPr/>
                <p:nvPr/>
              </p:nvGrpSpPr>
              <p:grpSpPr>
                <a:xfrm>
                  <a:off x="2778384" y="1625208"/>
                  <a:ext cx="1444688" cy="1230923"/>
                  <a:chOff x="591840" y="1594339"/>
                  <a:chExt cx="1444688" cy="1230923"/>
                </a:xfrm>
              </p:grpSpPr>
              <p:sp>
                <p:nvSpPr>
                  <p:cNvPr id="273" name="Rectángulo 272">
                    <a:extLst>
                      <a:ext uri="{FF2B5EF4-FFF2-40B4-BE49-F238E27FC236}">
                        <a16:creationId xmlns:a16="http://schemas.microsoft.com/office/drawing/2014/main" id="{EF94E319-46D7-8810-CE18-2F31972A2EB4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74" name="CuadroTexto 273">
                    <a:extLst>
                      <a:ext uri="{FF2B5EF4-FFF2-40B4-BE49-F238E27FC236}">
                        <a16:creationId xmlns:a16="http://schemas.microsoft.com/office/drawing/2014/main" id="{AC42A0C5-80D7-882D-0EAA-CC427CA7D9FF}"/>
                      </a:ext>
                    </a:extLst>
                  </p:cNvPr>
                  <p:cNvSpPr txBox="1"/>
                  <p:nvPr/>
                </p:nvSpPr>
                <p:spPr>
                  <a:xfrm>
                    <a:off x="591840" y="2133600"/>
                    <a:ext cx="1444688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Personas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entrevistadas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75" name="CuadroTexto 274">
                    <a:extLst>
                      <a:ext uri="{FF2B5EF4-FFF2-40B4-BE49-F238E27FC236}">
                        <a16:creationId xmlns:a16="http://schemas.microsoft.com/office/drawing/2014/main" id="{89D0C8AC-325E-B0A9-74D9-68BD2031228E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9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9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258" name="Grupo 257">
                  <a:extLst>
                    <a:ext uri="{FF2B5EF4-FFF2-40B4-BE49-F238E27FC236}">
                      <a16:creationId xmlns:a16="http://schemas.microsoft.com/office/drawing/2014/main" id="{F6F09D0D-B1FE-F2DF-91C9-34596DF9F53E}"/>
                    </a:ext>
                  </a:extLst>
                </p:cNvPr>
                <p:cNvGrpSpPr/>
                <p:nvPr/>
              </p:nvGrpSpPr>
              <p:grpSpPr>
                <a:xfrm>
                  <a:off x="4970555" y="1625208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270" name="Rectángulo 269">
                    <a:extLst>
                      <a:ext uri="{FF2B5EF4-FFF2-40B4-BE49-F238E27FC236}">
                        <a16:creationId xmlns:a16="http://schemas.microsoft.com/office/drawing/2014/main" id="{39D3E9FC-6D7D-AFEE-1C2A-E65654DD3C5E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1" name="CuadroTexto 270">
                    <a:extLst>
                      <a:ext uri="{FF2B5EF4-FFF2-40B4-BE49-F238E27FC236}">
                        <a16:creationId xmlns:a16="http://schemas.microsoft.com/office/drawing/2014/main" id="{61539CF2-47CF-B754-79C1-C5E6F8B37AAB}"/>
                      </a:ext>
                    </a:extLst>
                  </p:cNvPr>
                  <p:cNvSpPr txBox="1"/>
                  <p:nvPr/>
                </p:nvSpPr>
                <p:spPr>
                  <a:xfrm>
                    <a:off x="650851" y="2133600"/>
                    <a:ext cx="1326665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Contratistas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72" name="CuadroTexto 271">
                    <a:extLst>
                      <a:ext uri="{FF2B5EF4-FFF2-40B4-BE49-F238E27FC236}">
                        <a16:creationId xmlns:a16="http://schemas.microsoft.com/office/drawing/2014/main" id="{372ECAB8-B805-FE3F-B71B-B86644D29765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7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259" name="Grupo 258">
                  <a:extLst>
                    <a:ext uri="{FF2B5EF4-FFF2-40B4-BE49-F238E27FC236}">
                      <a16:creationId xmlns:a16="http://schemas.microsoft.com/office/drawing/2014/main" id="{D0F2D128-07E5-D628-1117-D91D96D77385}"/>
                    </a:ext>
                  </a:extLst>
                </p:cNvPr>
                <p:cNvGrpSpPr/>
                <p:nvPr/>
              </p:nvGrpSpPr>
              <p:grpSpPr>
                <a:xfrm>
                  <a:off x="7084875" y="1625207"/>
                  <a:ext cx="1388677" cy="1230923"/>
                  <a:chOff x="619849" y="1594339"/>
                  <a:chExt cx="1388677" cy="1230923"/>
                </a:xfrm>
              </p:grpSpPr>
              <p:sp>
                <p:nvSpPr>
                  <p:cNvPr id="267" name="Rectángulo 266">
                    <a:extLst>
                      <a:ext uri="{FF2B5EF4-FFF2-40B4-BE49-F238E27FC236}">
                        <a16:creationId xmlns:a16="http://schemas.microsoft.com/office/drawing/2014/main" id="{26578401-D51A-7627-D3EE-B90A64B08E74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68" name="CuadroTexto 267">
                    <a:extLst>
                      <a:ext uri="{FF2B5EF4-FFF2-40B4-BE49-F238E27FC236}">
                        <a16:creationId xmlns:a16="http://schemas.microsoft.com/office/drawing/2014/main" id="{4818B533-A5C4-896E-9614-493B1B50C9FE}"/>
                      </a:ext>
                    </a:extLst>
                  </p:cNvPr>
                  <p:cNvSpPr txBox="1"/>
                  <p:nvPr/>
                </p:nvSpPr>
                <p:spPr>
                  <a:xfrm>
                    <a:off x="619849" y="2133600"/>
                    <a:ext cx="1388677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Funcionarios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69" name="CuadroTexto 268">
                    <a:extLst>
                      <a:ext uri="{FF2B5EF4-FFF2-40B4-BE49-F238E27FC236}">
                        <a16:creationId xmlns:a16="http://schemas.microsoft.com/office/drawing/2014/main" id="{22371269-B940-3A6F-87E7-BE324FE176EB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2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260" name="Conector recto de flecha 259">
                  <a:extLst>
                    <a:ext uri="{FF2B5EF4-FFF2-40B4-BE49-F238E27FC236}">
                      <a16:creationId xmlns:a16="http://schemas.microsoft.com/office/drawing/2014/main" id="{6EA60BAC-06BA-8635-A36F-633DFCC08A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45713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Conector recto de flecha 260">
                  <a:extLst>
                    <a:ext uri="{FF2B5EF4-FFF2-40B4-BE49-F238E27FC236}">
                      <a16:creationId xmlns:a16="http://schemas.microsoft.com/office/drawing/2014/main" id="{7C7A6D15-BA2C-76F5-445D-6D5DE8BE76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412378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Conector recto de flecha 261">
                  <a:extLst>
                    <a:ext uri="{FF2B5EF4-FFF2-40B4-BE49-F238E27FC236}">
                      <a16:creationId xmlns:a16="http://schemas.microsoft.com/office/drawing/2014/main" id="{23A69E54-FB9A-DD32-445D-F263CEE361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98298" y="227153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3" name="Grupo 262">
                  <a:extLst>
                    <a:ext uri="{FF2B5EF4-FFF2-40B4-BE49-F238E27FC236}">
                      <a16:creationId xmlns:a16="http://schemas.microsoft.com/office/drawing/2014/main" id="{6126E68B-475D-F11A-EA78-BAE4C1BD67B0}"/>
                    </a:ext>
                  </a:extLst>
                </p:cNvPr>
                <p:cNvGrpSpPr/>
                <p:nvPr/>
              </p:nvGrpSpPr>
              <p:grpSpPr>
                <a:xfrm>
                  <a:off x="9251547" y="1629509"/>
                  <a:ext cx="1362672" cy="1230923"/>
                  <a:chOff x="632856" y="1594339"/>
                  <a:chExt cx="1362672" cy="1230923"/>
                </a:xfrm>
              </p:grpSpPr>
              <p:sp>
                <p:nvSpPr>
                  <p:cNvPr id="264" name="Rectángulo 263">
                    <a:extLst>
                      <a:ext uri="{FF2B5EF4-FFF2-40B4-BE49-F238E27FC236}">
                        <a16:creationId xmlns:a16="http://schemas.microsoft.com/office/drawing/2014/main" id="{59748A12-9752-F53E-8088-FC6F6565ECCD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65" name="CuadroTexto 264">
                    <a:extLst>
                      <a:ext uri="{FF2B5EF4-FFF2-40B4-BE49-F238E27FC236}">
                        <a16:creationId xmlns:a16="http://schemas.microsoft.com/office/drawing/2014/main" id="{1DA2924E-D757-16BD-6879-E76C8E6B3DA5}"/>
                      </a:ext>
                    </a:extLst>
                  </p:cNvPr>
                  <p:cNvSpPr txBox="1"/>
                  <p:nvPr/>
                </p:nvSpPr>
                <p:spPr>
                  <a:xfrm>
                    <a:off x="632856" y="2133600"/>
                    <a:ext cx="1362672" cy="53594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Pre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pensionados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66" name="CuadroTexto 265">
                    <a:extLst>
                      <a:ext uri="{FF2B5EF4-FFF2-40B4-BE49-F238E27FC236}">
                        <a16:creationId xmlns:a16="http://schemas.microsoft.com/office/drawing/2014/main" id="{7DD69C2E-A52A-C4A4-624E-BAF16E4815BE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0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</p:grpSp>
          <p:grpSp>
            <p:nvGrpSpPr>
              <p:cNvPr id="279" name="Grupo 278">
                <a:extLst>
                  <a:ext uri="{FF2B5EF4-FFF2-40B4-BE49-F238E27FC236}">
                    <a16:creationId xmlns:a16="http://schemas.microsoft.com/office/drawing/2014/main" id="{D6946ABC-F045-0BB6-9038-48F4D3FAB8DC}"/>
                  </a:ext>
                </a:extLst>
              </p:cNvPr>
              <p:cNvGrpSpPr/>
              <p:nvPr/>
            </p:nvGrpSpPr>
            <p:grpSpPr>
              <a:xfrm>
                <a:off x="293966" y="5449335"/>
                <a:ext cx="9969449" cy="1285748"/>
                <a:chOff x="644770" y="1594339"/>
                <a:chExt cx="9969449" cy="1285748"/>
              </a:xfrm>
            </p:grpSpPr>
            <p:grpSp>
              <p:nvGrpSpPr>
                <p:cNvPr id="280" name="Grupo 279">
                  <a:extLst>
                    <a:ext uri="{FF2B5EF4-FFF2-40B4-BE49-F238E27FC236}">
                      <a16:creationId xmlns:a16="http://schemas.microsoft.com/office/drawing/2014/main" id="{EDC27E6B-9BD6-51C8-C747-E87B5EAE75EF}"/>
                    </a:ext>
                  </a:extLst>
                </p:cNvPr>
                <p:cNvGrpSpPr/>
                <p:nvPr/>
              </p:nvGrpSpPr>
              <p:grpSpPr>
                <a:xfrm>
                  <a:off x="644770" y="1594339"/>
                  <a:ext cx="1338828" cy="1285748"/>
                  <a:chOff x="644770" y="1594339"/>
                  <a:chExt cx="1338828" cy="1285748"/>
                </a:xfrm>
              </p:grpSpPr>
              <p:sp>
                <p:nvSpPr>
                  <p:cNvPr id="301" name="Rectángulo 300">
                    <a:extLst>
                      <a:ext uri="{FF2B5EF4-FFF2-40B4-BE49-F238E27FC236}">
                        <a16:creationId xmlns:a16="http://schemas.microsoft.com/office/drawing/2014/main" id="{62A3D79F-A74C-5C23-0B70-BA1EE2C452C3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FF9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302" name="CuadroTexto 301">
                    <a:extLst>
                      <a:ext uri="{FF2B5EF4-FFF2-40B4-BE49-F238E27FC236}">
                        <a16:creationId xmlns:a16="http://schemas.microsoft.com/office/drawing/2014/main" id="{4919953F-6BC6-D262-2CAA-541F4783B30E}"/>
                      </a:ext>
                    </a:extLst>
                  </p:cNvPr>
                  <p:cNvSpPr txBox="1"/>
                  <p:nvPr/>
                </p:nvSpPr>
                <p:spPr>
                  <a:xfrm>
                    <a:off x="688860" y="2133599"/>
                    <a:ext cx="1250648" cy="7464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Procesos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Evaluación 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y Control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304" name="CuadroTexto 303">
                    <a:extLst>
                      <a:ext uri="{FF2B5EF4-FFF2-40B4-BE49-F238E27FC236}">
                        <a16:creationId xmlns:a16="http://schemas.microsoft.com/office/drawing/2014/main" id="{63915EE5-223A-D135-18F1-F428920B153C}"/>
                      </a:ext>
                    </a:extLst>
                  </p:cNvPr>
                  <p:cNvSpPr txBox="1"/>
                  <p:nvPr/>
                </p:nvSpPr>
                <p:spPr>
                  <a:xfrm>
                    <a:off x="1084793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2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281" name="Conector recto de flecha 280">
                  <a:extLst>
                    <a:ext uri="{FF2B5EF4-FFF2-40B4-BE49-F238E27FC236}">
                      <a16:creationId xmlns:a16="http://schemas.microsoft.com/office/drawing/2014/main" id="{6309C6F6-4F52-1772-8EB8-A3277C1759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30490" y="2240669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2" name="Grupo 281">
                  <a:extLst>
                    <a:ext uri="{FF2B5EF4-FFF2-40B4-BE49-F238E27FC236}">
                      <a16:creationId xmlns:a16="http://schemas.microsoft.com/office/drawing/2014/main" id="{F7C2F796-B0E5-0D4E-4967-8DBC4657B5EB}"/>
                    </a:ext>
                  </a:extLst>
                </p:cNvPr>
                <p:cNvGrpSpPr/>
                <p:nvPr/>
              </p:nvGrpSpPr>
              <p:grpSpPr>
                <a:xfrm>
                  <a:off x="2778384" y="1625208"/>
                  <a:ext cx="1444688" cy="1230923"/>
                  <a:chOff x="591840" y="1594339"/>
                  <a:chExt cx="1444688" cy="1230923"/>
                </a:xfrm>
              </p:grpSpPr>
              <p:sp>
                <p:nvSpPr>
                  <p:cNvPr id="298" name="Rectángulo 297">
                    <a:extLst>
                      <a:ext uri="{FF2B5EF4-FFF2-40B4-BE49-F238E27FC236}">
                        <a16:creationId xmlns:a16="http://schemas.microsoft.com/office/drawing/2014/main" id="{2C539A9C-9448-E098-8823-FA5B69098C1A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FF9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99" name="CuadroTexto 298">
                    <a:extLst>
                      <a:ext uri="{FF2B5EF4-FFF2-40B4-BE49-F238E27FC236}">
                        <a16:creationId xmlns:a16="http://schemas.microsoft.com/office/drawing/2014/main" id="{12BFA712-7D5C-2780-6E21-4C1A6D34ED7E}"/>
                      </a:ext>
                    </a:extLst>
                  </p:cNvPr>
                  <p:cNvSpPr txBox="1"/>
                  <p:nvPr/>
                </p:nvSpPr>
                <p:spPr>
                  <a:xfrm>
                    <a:off x="591840" y="2133599"/>
                    <a:ext cx="1444688" cy="5359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Personas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entrevistadas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300" name="CuadroTexto 299">
                    <a:extLst>
                      <a:ext uri="{FF2B5EF4-FFF2-40B4-BE49-F238E27FC236}">
                        <a16:creationId xmlns:a16="http://schemas.microsoft.com/office/drawing/2014/main" id="{E115AA04-4C47-69B6-F2B7-A7F05243F601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9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4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283" name="Grupo 282">
                  <a:extLst>
                    <a:ext uri="{FF2B5EF4-FFF2-40B4-BE49-F238E27FC236}">
                      <a16:creationId xmlns:a16="http://schemas.microsoft.com/office/drawing/2014/main" id="{AB40B4AA-571A-B2D0-3071-8D9E8D5CF11B}"/>
                    </a:ext>
                  </a:extLst>
                </p:cNvPr>
                <p:cNvGrpSpPr/>
                <p:nvPr/>
              </p:nvGrpSpPr>
              <p:grpSpPr>
                <a:xfrm>
                  <a:off x="4970555" y="1625208"/>
                  <a:ext cx="1338828" cy="1230923"/>
                  <a:chOff x="644770" y="1594339"/>
                  <a:chExt cx="1338828" cy="1230923"/>
                </a:xfrm>
              </p:grpSpPr>
              <p:sp>
                <p:nvSpPr>
                  <p:cNvPr id="295" name="Rectángulo 294">
                    <a:extLst>
                      <a:ext uri="{FF2B5EF4-FFF2-40B4-BE49-F238E27FC236}">
                        <a16:creationId xmlns:a16="http://schemas.microsoft.com/office/drawing/2014/main" id="{3F9B6F63-70DD-B57B-2BB4-208AA04C48EF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FF9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96" name="CuadroTexto 295">
                    <a:extLst>
                      <a:ext uri="{FF2B5EF4-FFF2-40B4-BE49-F238E27FC236}">
                        <a16:creationId xmlns:a16="http://schemas.microsoft.com/office/drawing/2014/main" id="{A6F273B8-4902-2018-A96B-4F4D4139AE57}"/>
                      </a:ext>
                    </a:extLst>
                  </p:cNvPr>
                  <p:cNvSpPr txBox="1"/>
                  <p:nvPr/>
                </p:nvSpPr>
                <p:spPr>
                  <a:xfrm>
                    <a:off x="650851" y="2133599"/>
                    <a:ext cx="1326665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Contratistas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97" name="CuadroTexto 296">
                    <a:extLst>
                      <a:ext uri="{FF2B5EF4-FFF2-40B4-BE49-F238E27FC236}">
                        <a16:creationId xmlns:a16="http://schemas.microsoft.com/office/drawing/2014/main" id="{104E899D-B397-837A-3D78-E41304F080C2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2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grpSp>
              <p:nvGrpSpPr>
                <p:cNvPr id="284" name="Grupo 283">
                  <a:extLst>
                    <a:ext uri="{FF2B5EF4-FFF2-40B4-BE49-F238E27FC236}">
                      <a16:creationId xmlns:a16="http://schemas.microsoft.com/office/drawing/2014/main" id="{7C51D353-C476-48F5-85CF-100B1B1930CE}"/>
                    </a:ext>
                  </a:extLst>
                </p:cNvPr>
                <p:cNvGrpSpPr/>
                <p:nvPr/>
              </p:nvGrpSpPr>
              <p:grpSpPr>
                <a:xfrm>
                  <a:off x="7084875" y="1625207"/>
                  <a:ext cx="1388677" cy="1230923"/>
                  <a:chOff x="619849" y="1594339"/>
                  <a:chExt cx="1388677" cy="1230923"/>
                </a:xfrm>
              </p:grpSpPr>
              <p:sp>
                <p:nvSpPr>
                  <p:cNvPr id="292" name="Rectángulo 291">
                    <a:extLst>
                      <a:ext uri="{FF2B5EF4-FFF2-40B4-BE49-F238E27FC236}">
                        <a16:creationId xmlns:a16="http://schemas.microsoft.com/office/drawing/2014/main" id="{970432D2-4369-2983-C6FD-464B6E706E99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FF9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93" name="CuadroTexto 292">
                    <a:extLst>
                      <a:ext uri="{FF2B5EF4-FFF2-40B4-BE49-F238E27FC236}">
                        <a16:creationId xmlns:a16="http://schemas.microsoft.com/office/drawing/2014/main" id="{9BBF1166-9AD6-B339-682C-C0AA91384F7A}"/>
                      </a:ext>
                    </a:extLst>
                  </p:cNvPr>
                  <p:cNvSpPr txBox="1"/>
                  <p:nvPr/>
                </p:nvSpPr>
                <p:spPr>
                  <a:xfrm>
                    <a:off x="619849" y="2133599"/>
                    <a:ext cx="1388677" cy="3253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Funcionarios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94" name="CuadroTexto 293">
                    <a:extLst>
                      <a:ext uri="{FF2B5EF4-FFF2-40B4-BE49-F238E27FC236}">
                        <a16:creationId xmlns:a16="http://schemas.microsoft.com/office/drawing/2014/main" id="{AC37B67D-AF33-C8D1-278B-DDD54D768330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2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  <p:cxnSp>
              <p:nvCxnSpPr>
                <p:cNvPr id="285" name="Conector recto de flecha 284">
                  <a:extLst>
                    <a:ext uri="{FF2B5EF4-FFF2-40B4-BE49-F238E27FC236}">
                      <a16:creationId xmlns:a16="http://schemas.microsoft.com/office/drawing/2014/main" id="{6526B26F-13A5-0680-77AA-05735A0240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45713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Conector recto de flecha 285">
                  <a:extLst>
                    <a:ext uri="{FF2B5EF4-FFF2-40B4-BE49-F238E27FC236}">
                      <a16:creationId xmlns:a16="http://schemas.microsoft.com/office/drawing/2014/main" id="{220B034F-D68B-19D9-D24E-B053ECD559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412378" y="226351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Conector recto de flecha 286">
                  <a:extLst>
                    <a:ext uri="{FF2B5EF4-FFF2-40B4-BE49-F238E27FC236}">
                      <a16:creationId xmlns:a16="http://schemas.microsoft.com/office/drawing/2014/main" id="{3F52BC3D-7C97-5850-E4C3-5AEE3F9707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98298" y="2271538"/>
                  <a:ext cx="654095" cy="1"/>
                </a:xfrm>
                <a:prstGeom prst="straightConnector1">
                  <a:avLst/>
                </a:prstGeom>
                <a:ln w="76200">
                  <a:solidFill>
                    <a:srgbClr val="FFC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8" name="Grupo 287">
                  <a:extLst>
                    <a:ext uri="{FF2B5EF4-FFF2-40B4-BE49-F238E27FC236}">
                      <a16:creationId xmlns:a16="http://schemas.microsoft.com/office/drawing/2014/main" id="{C1E1D5A9-AA28-27D8-15C9-97955BF98B31}"/>
                    </a:ext>
                  </a:extLst>
                </p:cNvPr>
                <p:cNvGrpSpPr/>
                <p:nvPr/>
              </p:nvGrpSpPr>
              <p:grpSpPr>
                <a:xfrm>
                  <a:off x="9251547" y="1629509"/>
                  <a:ext cx="1362672" cy="1230923"/>
                  <a:chOff x="632856" y="1594339"/>
                  <a:chExt cx="1362672" cy="1230923"/>
                </a:xfrm>
              </p:grpSpPr>
              <p:sp>
                <p:nvSpPr>
                  <p:cNvPr id="289" name="Rectángulo 288">
                    <a:extLst>
                      <a:ext uri="{FF2B5EF4-FFF2-40B4-BE49-F238E27FC236}">
                        <a16:creationId xmlns:a16="http://schemas.microsoft.com/office/drawing/2014/main" id="{0C2289C2-67C9-D893-C109-12D6C4AC5D9D}"/>
                      </a:ext>
                    </a:extLst>
                  </p:cNvPr>
                  <p:cNvSpPr/>
                  <p:nvPr/>
                </p:nvSpPr>
                <p:spPr>
                  <a:xfrm>
                    <a:off x="644770" y="1594339"/>
                    <a:ext cx="1338828" cy="1230923"/>
                  </a:xfrm>
                  <a:prstGeom prst="rect">
                    <a:avLst/>
                  </a:prstGeom>
                  <a:solidFill>
                    <a:srgbClr val="FF9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sz="1100"/>
                  </a:p>
                </p:txBody>
              </p:sp>
              <p:sp>
                <p:nvSpPr>
                  <p:cNvPr id="290" name="CuadroTexto 289">
                    <a:extLst>
                      <a:ext uri="{FF2B5EF4-FFF2-40B4-BE49-F238E27FC236}">
                        <a16:creationId xmlns:a16="http://schemas.microsoft.com/office/drawing/2014/main" id="{DFB671EB-5813-B6FF-72A8-9E6B1716C517}"/>
                      </a:ext>
                    </a:extLst>
                  </p:cNvPr>
                  <p:cNvSpPr txBox="1"/>
                  <p:nvPr/>
                </p:nvSpPr>
                <p:spPr>
                  <a:xfrm>
                    <a:off x="632856" y="2133599"/>
                    <a:ext cx="1362672" cy="5359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Pre</a:t>
                    </a:r>
                  </a:p>
                  <a:p>
                    <a:pPr algn="ctr"/>
                    <a:r>
                      <a:rPr lang="es-ES" sz="1100" b="1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pensionados</a:t>
                    </a:r>
                    <a:endParaRPr sz="1100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  <p:sp>
                <p:nvSpPr>
                  <p:cNvPr id="291" name="CuadroTexto 290">
                    <a:extLst>
                      <a:ext uri="{FF2B5EF4-FFF2-40B4-BE49-F238E27FC236}">
                        <a16:creationId xmlns:a16="http://schemas.microsoft.com/office/drawing/2014/main" id="{3C5995C1-07A3-75BA-195D-6DD21E16EE0F}"/>
                      </a:ext>
                    </a:extLst>
                  </p:cNvPr>
                  <p:cNvSpPr txBox="1"/>
                  <p:nvPr/>
                </p:nvSpPr>
                <p:spPr>
                  <a:xfrm>
                    <a:off x="1024137" y="1594339"/>
                    <a:ext cx="496500" cy="6507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s-ES" sz="2800" dirty="0">
                        <a:solidFill>
                          <a:schemeClr val="bg1"/>
                        </a:solidFill>
                        <a:latin typeface="Arial Rounded MT Bold" panose="020F0704030504030204" pitchFamily="34" charset="77"/>
                      </a:rPr>
                      <a:t>0</a:t>
                    </a:r>
                    <a:endParaRPr sz="1100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endParaRPr>
                  </a:p>
                </p:txBody>
              </p:sp>
            </p:grpSp>
          </p:grpSp>
        </p:grpSp>
        <p:sp>
          <p:nvSpPr>
            <p:cNvPr id="311" name="CuadroTexto 310">
              <a:extLst>
                <a:ext uri="{FF2B5EF4-FFF2-40B4-BE49-F238E27FC236}">
                  <a16:creationId xmlns:a16="http://schemas.microsoft.com/office/drawing/2014/main" id="{194997C7-EDE9-F800-9B3B-2BE14436B6D6}"/>
                </a:ext>
              </a:extLst>
            </p:cNvPr>
            <p:cNvSpPr txBox="1"/>
            <p:nvPr/>
          </p:nvSpPr>
          <p:spPr>
            <a:xfrm>
              <a:off x="358074" y="6110734"/>
              <a:ext cx="1177649" cy="317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accent6">
                      <a:lumMod val="50000"/>
                    </a:schemeClr>
                  </a:solidFill>
                </a:rPr>
                <a:t>TOTAL: 24</a:t>
              </a:r>
              <a:endParaRPr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3" name="CuadroTexto 312">
              <a:extLst>
                <a:ext uri="{FF2B5EF4-FFF2-40B4-BE49-F238E27FC236}">
                  <a16:creationId xmlns:a16="http://schemas.microsoft.com/office/drawing/2014/main" id="{68C53B9C-DFCA-3EB0-BDFE-555CFB11DAB8}"/>
                </a:ext>
              </a:extLst>
            </p:cNvPr>
            <p:cNvSpPr txBox="1"/>
            <p:nvPr/>
          </p:nvSpPr>
          <p:spPr>
            <a:xfrm>
              <a:off x="2374444" y="6110734"/>
              <a:ext cx="1177649" cy="317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accent6">
                      <a:lumMod val="50000"/>
                    </a:schemeClr>
                  </a:solidFill>
                </a:rPr>
                <a:t>TOTAL: 43</a:t>
              </a:r>
              <a:endParaRPr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4" name="CuadroTexto 313">
              <a:extLst>
                <a:ext uri="{FF2B5EF4-FFF2-40B4-BE49-F238E27FC236}">
                  <a16:creationId xmlns:a16="http://schemas.microsoft.com/office/drawing/2014/main" id="{061DED5F-4831-15D1-BC74-207D5D96F595}"/>
                </a:ext>
              </a:extLst>
            </p:cNvPr>
            <p:cNvSpPr txBox="1"/>
            <p:nvPr/>
          </p:nvSpPr>
          <p:spPr>
            <a:xfrm>
              <a:off x="4342701" y="6126958"/>
              <a:ext cx="1177649" cy="317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accent6">
                      <a:lumMod val="50000"/>
                    </a:schemeClr>
                  </a:solidFill>
                </a:rPr>
                <a:t>TOTAL: 25</a:t>
              </a:r>
              <a:endParaRPr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5" name="CuadroTexto 314">
              <a:extLst>
                <a:ext uri="{FF2B5EF4-FFF2-40B4-BE49-F238E27FC236}">
                  <a16:creationId xmlns:a16="http://schemas.microsoft.com/office/drawing/2014/main" id="{F9B4163F-1890-0F73-82BF-A6529A2D702B}"/>
                </a:ext>
              </a:extLst>
            </p:cNvPr>
            <p:cNvSpPr txBox="1"/>
            <p:nvPr/>
          </p:nvSpPr>
          <p:spPr>
            <a:xfrm>
              <a:off x="6310958" y="6126958"/>
              <a:ext cx="1177649" cy="317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accent6">
                      <a:lumMod val="50000"/>
                    </a:schemeClr>
                  </a:solidFill>
                </a:rPr>
                <a:t>TOTAL: 18</a:t>
              </a:r>
              <a:endParaRPr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7" name="CuadroTexto 316">
              <a:extLst>
                <a:ext uri="{FF2B5EF4-FFF2-40B4-BE49-F238E27FC236}">
                  <a16:creationId xmlns:a16="http://schemas.microsoft.com/office/drawing/2014/main" id="{340A19AD-157B-66E9-0416-B9D4E4A6C7E6}"/>
                </a:ext>
              </a:extLst>
            </p:cNvPr>
            <p:cNvSpPr txBox="1"/>
            <p:nvPr/>
          </p:nvSpPr>
          <p:spPr>
            <a:xfrm>
              <a:off x="8236521" y="6126958"/>
              <a:ext cx="1177649" cy="317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solidFill>
                    <a:schemeClr val="accent6">
                      <a:lumMod val="50000"/>
                    </a:schemeClr>
                  </a:solidFill>
                </a:rPr>
                <a:t>TOTAL: 7</a:t>
              </a:r>
              <a:endParaRPr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428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2">
          <a:extLst>
            <a:ext uri="{FF2B5EF4-FFF2-40B4-BE49-F238E27FC236}">
              <a16:creationId xmlns:a16="http://schemas.microsoft.com/office/drawing/2014/main" id="{83CC268B-5F77-F065-20B5-F64DD1BC2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9">
            <a:extLst>
              <a:ext uri="{FF2B5EF4-FFF2-40B4-BE49-F238E27FC236}">
                <a16:creationId xmlns:a16="http://schemas.microsoft.com/office/drawing/2014/main" id="{E1368BEF-F33D-3231-31AF-BE2D0CB0C60C}"/>
              </a:ext>
            </a:extLst>
          </p:cNvPr>
          <p:cNvSpPr/>
          <p:nvPr/>
        </p:nvSpPr>
        <p:spPr>
          <a:xfrm>
            <a:off x="479532" y="209999"/>
            <a:ext cx="722206" cy="5758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412;p16">
            <a:extLst>
              <a:ext uri="{FF2B5EF4-FFF2-40B4-BE49-F238E27FC236}">
                <a16:creationId xmlns:a16="http://schemas.microsoft.com/office/drawing/2014/main" id="{D41AF0F5-E8F6-C598-C787-F3BAB6FF67B3}"/>
              </a:ext>
            </a:extLst>
          </p:cNvPr>
          <p:cNvSpPr txBox="1">
            <a:spLocks/>
          </p:cNvSpPr>
          <p:nvPr/>
        </p:nvSpPr>
        <p:spPr>
          <a:xfrm>
            <a:off x="-84221" y="133293"/>
            <a:ext cx="9452990" cy="995152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endParaRPr kumimoji="0" lang="es-CO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r>
              <a:rPr lang="es-CO" sz="2000" b="1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Capital Humano Minciencias: planta de funcionarios* y contratistas entrevistados</a:t>
            </a:r>
            <a:endParaRPr kumimoji="0" lang="es-CO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  <a:tabLst/>
              <a:defRPr/>
            </a:pP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Play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E5D15A0-4E38-C613-A123-06ED6D986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86" y="127743"/>
            <a:ext cx="722206" cy="57581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69C6AB2-5B7D-B663-3189-F20A836C13BC}"/>
              </a:ext>
            </a:extLst>
          </p:cNvPr>
          <p:cNvSpPr txBox="1"/>
          <p:nvPr/>
        </p:nvSpPr>
        <p:spPr>
          <a:xfrm>
            <a:off x="128954" y="6189785"/>
            <a:ext cx="40735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*111 empleos provistos con corte a octubre 2024</a:t>
            </a:r>
            <a:endParaRPr dirty="0"/>
          </a:p>
        </p:txBody>
      </p:sp>
      <p:grpSp>
        <p:nvGrpSpPr>
          <p:cNvPr id="319" name="Grupo 318">
            <a:extLst>
              <a:ext uri="{FF2B5EF4-FFF2-40B4-BE49-F238E27FC236}">
                <a16:creationId xmlns:a16="http://schemas.microsoft.com/office/drawing/2014/main" id="{26BD2E9A-4AD3-102C-E7A5-AEA77638E32C}"/>
              </a:ext>
            </a:extLst>
          </p:cNvPr>
          <p:cNvGrpSpPr/>
          <p:nvPr/>
        </p:nvGrpSpPr>
        <p:grpSpPr>
          <a:xfrm>
            <a:off x="559667" y="1591688"/>
            <a:ext cx="3212123" cy="3833446"/>
            <a:chOff x="269631" y="1195754"/>
            <a:chExt cx="3212123" cy="3833446"/>
          </a:xfrm>
        </p:grpSpPr>
        <p:sp>
          <p:nvSpPr>
            <p:cNvPr id="312" name="Rectángulo 311">
              <a:extLst>
                <a:ext uri="{FF2B5EF4-FFF2-40B4-BE49-F238E27FC236}">
                  <a16:creationId xmlns:a16="http://schemas.microsoft.com/office/drawing/2014/main" id="{670B2974-8F90-A948-755E-E38C89BEC161}"/>
                </a:ext>
              </a:extLst>
            </p:cNvPr>
            <p:cNvSpPr/>
            <p:nvPr/>
          </p:nvSpPr>
          <p:spPr>
            <a:xfrm>
              <a:off x="269631" y="1195754"/>
              <a:ext cx="3212123" cy="38334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316" name="Grupo 315">
              <a:extLst>
                <a:ext uri="{FF2B5EF4-FFF2-40B4-BE49-F238E27FC236}">
                  <a16:creationId xmlns:a16="http://schemas.microsoft.com/office/drawing/2014/main" id="{A8E52346-7E06-62A2-0799-897C9D2D93A7}"/>
                </a:ext>
              </a:extLst>
            </p:cNvPr>
            <p:cNvGrpSpPr/>
            <p:nvPr/>
          </p:nvGrpSpPr>
          <p:grpSpPr>
            <a:xfrm>
              <a:off x="479532" y="1290395"/>
              <a:ext cx="2559740" cy="2940267"/>
              <a:chOff x="479532" y="1290395"/>
              <a:chExt cx="2559740" cy="2940267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721FB726-0546-F419-9BFF-36DCB756B9A1}"/>
                  </a:ext>
                </a:extLst>
              </p:cNvPr>
              <p:cNvGrpSpPr/>
              <p:nvPr/>
            </p:nvGrpSpPr>
            <p:grpSpPr>
              <a:xfrm>
                <a:off x="549871" y="3635668"/>
                <a:ext cx="2489401" cy="594994"/>
                <a:chOff x="590300" y="1192306"/>
                <a:chExt cx="765412" cy="594994"/>
              </a:xfrm>
              <a:solidFill>
                <a:srgbClr val="FFC000"/>
              </a:solidFill>
            </p:grpSpPr>
            <p:sp>
              <p:nvSpPr>
                <p:cNvPr id="2" name="Rectángulo 1">
                  <a:extLst>
                    <a:ext uri="{FF2B5EF4-FFF2-40B4-BE49-F238E27FC236}">
                      <a16:creationId xmlns:a16="http://schemas.microsoft.com/office/drawing/2014/main" id="{A9BC8AA7-4DEA-CD37-6D28-4DE619014E63}"/>
                    </a:ext>
                  </a:extLst>
                </p:cNvPr>
                <p:cNvSpPr/>
                <p:nvPr/>
              </p:nvSpPr>
              <p:spPr>
                <a:xfrm>
                  <a:off x="590300" y="1192306"/>
                  <a:ext cx="765412" cy="59499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sz="1100"/>
                </a:p>
              </p:txBody>
            </p:sp>
            <p:sp>
              <p:nvSpPr>
                <p:cNvPr id="3" name="CuadroTexto 2">
                  <a:extLst>
                    <a:ext uri="{FF2B5EF4-FFF2-40B4-BE49-F238E27FC236}">
                      <a16:creationId xmlns:a16="http://schemas.microsoft.com/office/drawing/2014/main" id="{E306CDFF-DFA4-950B-3D85-BE44537AA1F6}"/>
                    </a:ext>
                  </a:extLst>
                </p:cNvPr>
                <p:cNvSpPr txBox="1"/>
                <p:nvPr/>
              </p:nvSpPr>
              <p:spPr>
                <a:xfrm>
                  <a:off x="616797" y="1228193"/>
                  <a:ext cx="738915" cy="52322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rPr>
                    <a:t>Posgrado </a:t>
                  </a:r>
                </a:p>
                <a:p>
                  <a:pPr algn="ctr"/>
                  <a:r>
                    <a:rPr lang="es-ES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rPr>
                    <a:t> Maestría y / o doctorado</a:t>
                  </a:r>
                  <a:endParaRPr b="1" dirty="0">
                    <a:solidFill>
                      <a:schemeClr val="bg1"/>
                    </a:solidFill>
                    <a:latin typeface="Arial Rounded MT Bold" panose="020F0704030504030204" pitchFamily="34" charset="77"/>
                  </a:endParaRPr>
                </a:p>
              </p:txBody>
            </p:sp>
          </p:grpSp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0C37F33C-64F5-B984-71CF-4A780C35A277}"/>
                  </a:ext>
                </a:extLst>
              </p:cNvPr>
              <p:cNvSpPr txBox="1"/>
              <p:nvPr/>
            </p:nvSpPr>
            <p:spPr>
              <a:xfrm>
                <a:off x="788346" y="2837002"/>
                <a:ext cx="209862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44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30%</a:t>
                </a:r>
              </a:p>
            </p:txBody>
          </p:sp>
          <p:grpSp>
            <p:nvGrpSpPr>
              <p:cNvPr id="28" name="Grupo 27">
                <a:extLst>
                  <a:ext uri="{FF2B5EF4-FFF2-40B4-BE49-F238E27FC236}">
                    <a16:creationId xmlns:a16="http://schemas.microsoft.com/office/drawing/2014/main" id="{13DF62C9-9BC1-972D-279D-FFCDC461672D}"/>
                  </a:ext>
                </a:extLst>
              </p:cNvPr>
              <p:cNvGrpSpPr/>
              <p:nvPr/>
            </p:nvGrpSpPr>
            <p:grpSpPr>
              <a:xfrm>
                <a:off x="479532" y="2053174"/>
                <a:ext cx="2489401" cy="594994"/>
                <a:chOff x="590300" y="1192306"/>
                <a:chExt cx="765412" cy="594994"/>
              </a:xfrm>
              <a:solidFill>
                <a:srgbClr val="FFC000"/>
              </a:solidFill>
            </p:grpSpPr>
            <p:sp>
              <p:nvSpPr>
                <p:cNvPr id="309" name="Rectángulo 308">
                  <a:extLst>
                    <a:ext uri="{FF2B5EF4-FFF2-40B4-BE49-F238E27FC236}">
                      <a16:creationId xmlns:a16="http://schemas.microsoft.com/office/drawing/2014/main" id="{49E24F72-789A-57BB-389E-54E9291A0EE0}"/>
                    </a:ext>
                  </a:extLst>
                </p:cNvPr>
                <p:cNvSpPr/>
                <p:nvPr/>
              </p:nvSpPr>
              <p:spPr>
                <a:xfrm>
                  <a:off x="590300" y="1192306"/>
                  <a:ext cx="765412" cy="59499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sz="1100"/>
                </a:p>
              </p:txBody>
            </p:sp>
            <p:sp>
              <p:nvSpPr>
                <p:cNvPr id="310" name="CuadroTexto 309">
                  <a:extLst>
                    <a:ext uri="{FF2B5EF4-FFF2-40B4-BE49-F238E27FC236}">
                      <a16:creationId xmlns:a16="http://schemas.microsoft.com/office/drawing/2014/main" id="{D80E07FE-0242-5E78-E3E2-99F6A794F8E4}"/>
                    </a:ext>
                  </a:extLst>
                </p:cNvPr>
                <p:cNvSpPr txBox="1"/>
                <p:nvPr/>
              </p:nvSpPr>
              <p:spPr>
                <a:xfrm>
                  <a:off x="740508" y="1228193"/>
                  <a:ext cx="491493" cy="52322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rPr>
                    <a:t>Posgrado </a:t>
                  </a:r>
                </a:p>
                <a:p>
                  <a:pPr algn="ctr"/>
                  <a:r>
                    <a:rPr lang="es-ES" b="1" dirty="0">
                      <a:solidFill>
                        <a:schemeClr val="bg1"/>
                      </a:solidFill>
                      <a:latin typeface="Arial Rounded MT Bold" panose="020F0704030504030204" pitchFamily="34" charset="77"/>
                    </a:rPr>
                    <a:t>especialización</a:t>
                  </a:r>
                  <a:endParaRPr b="1" dirty="0">
                    <a:solidFill>
                      <a:schemeClr val="bg1"/>
                    </a:solidFill>
                    <a:latin typeface="Arial Rounded MT Bold" panose="020F0704030504030204" pitchFamily="34" charset="77"/>
                  </a:endParaRPr>
                </a:p>
              </p:txBody>
            </p:sp>
          </p:grpSp>
          <p:sp>
            <p:nvSpPr>
              <p:cNvPr id="308" name="CuadroTexto 307">
                <a:extLst>
                  <a:ext uri="{FF2B5EF4-FFF2-40B4-BE49-F238E27FC236}">
                    <a16:creationId xmlns:a16="http://schemas.microsoft.com/office/drawing/2014/main" id="{D0A0F26C-2469-1B35-4F41-63330AEC7B0F}"/>
                  </a:ext>
                </a:extLst>
              </p:cNvPr>
              <p:cNvSpPr txBox="1"/>
              <p:nvPr/>
            </p:nvSpPr>
            <p:spPr>
              <a:xfrm>
                <a:off x="870305" y="1290395"/>
                <a:ext cx="209862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44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27%</a:t>
                </a:r>
              </a:p>
            </p:txBody>
          </p:sp>
        </p:grpSp>
      </p:grpSp>
      <p:sp>
        <p:nvSpPr>
          <p:cNvPr id="322" name="Cerrar llave 321">
            <a:extLst>
              <a:ext uri="{FF2B5EF4-FFF2-40B4-BE49-F238E27FC236}">
                <a16:creationId xmlns:a16="http://schemas.microsoft.com/office/drawing/2014/main" id="{5DF7B23E-6C23-D5EF-BBF7-806643FAADBF}"/>
              </a:ext>
            </a:extLst>
          </p:cNvPr>
          <p:cNvSpPr/>
          <p:nvPr/>
        </p:nvSpPr>
        <p:spPr>
          <a:xfrm>
            <a:off x="4168254" y="1673341"/>
            <a:ext cx="246184" cy="3738805"/>
          </a:xfrm>
          <a:prstGeom prst="righ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4" name="CuadroTexto 323">
            <a:extLst>
              <a:ext uri="{FF2B5EF4-FFF2-40B4-BE49-F238E27FC236}">
                <a16:creationId xmlns:a16="http://schemas.microsoft.com/office/drawing/2014/main" id="{71CF5BC0-8EA7-0B4B-C851-6F5276362EF2}"/>
              </a:ext>
            </a:extLst>
          </p:cNvPr>
          <p:cNvSpPr txBox="1"/>
          <p:nvPr/>
        </p:nvSpPr>
        <p:spPr>
          <a:xfrm>
            <a:off x="4478792" y="2520636"/>
            <a:ext cx="17991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77"/>
              </a:rPr>
              <a:t>51%</a:t>
            </a:r>
          </a:p>
        </p:txBody>
      </p:sp>
      <p:sp>
        <p:nvSpPr>
          <p:cNvPr id="325" name="CuadroTexto 324">
            <a:extLst>
              <a:ext uri="{FF2B5EF4-FFF2-40B4-BE49-F238E27FC236}">
                <a16:creationId xmlns:a16="http://schemas.microsoft.com/office/drawing/2014/main" id="{6954EB99-1C46-03FA-75FF-2392ED81B977}"/>
              </a:ext>
            </a:extLst>
          </p:cNvPr>
          <p:cNvSpPr txBox="1"/>
          <p:nvPr/>
        </p:nvSpPr>
        <p:spPr>
          <a:xfrm>
            <a:off x="4550953" y="3308379"/>
            <a:ext cx="1845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chemeClr val="accent6">
                    <a:lumMod val="50000"/>
                  </a:schemeClr>
                </a:solidFill>
              </a:rPr>
              <a:t>De la planta* cuenta con formación de posgrado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EA2928A4-176A-DF09-90CE-D7F3A43716E8}"/>
              </a:ext>
            </a:extLst>
          </p:cNvPr>
          <p:cNvCxnSpPr>
            <a:cxnSpLocks/>
          </p:cNvCxnSpPr>
          <p:nvPr/>
        </p:nvCxnSpPr>
        <p:spPr>
          <a:xfrm>
            <a:off x="6872717" y="1395046"/>
            <a:ext cx="30978" cy="434129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upo 26">
            <a:extLst>
              <a:ext uri="{FF2B5EF4-FFF2-40B4-BE49-F238E27FC236}">
                <a16:creationId xmlns:a16="http://schemas.microsoft.com/office/drawing/2014/main" id="{B8AE283E-90B4-4BF0-086E-83D954989962}"/>
              </a:ext>
            </a:extLst>
          </p:cNvPr>
          <p:cNvGrpSpPr/>
          <p:nvPr/>
        </p:nvGrpSpPr>
        <p:grpSpPr>
          <a:xfrm>
            <a:off x="7345105" y="1444433"/>
            <a:ext cx="3809999" cy="3125667"/>
            <a:chOff x="7432431" y="1305021"/>
            <a:chExt cx="3809999" cy="3125667"/>
          </a:xfrm>
        </p:grpSpPr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886C9248-1934-DFFD-B54B-C3BD9CD85A6C}"/>
                </a:ext>
              </a:extLst>
            </p:cNvPr>
            <p:cNvSpPr txBox="1"/>
            <p:nvPr/>
          </p:nvSpPr>
          <p:spPr>
            <a:xfrm>
              <a:off x="7463409" y="1305021"/>
              <a:ext cx="3779021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800" b="1" dirty="0">
                  <a:solidFill>
                    <a:schemeClr val="bg1"/>
                  </a:solidFill>
                </a:rPr>
                <a:t>ÁREAS DEL CONOCIMIENTO</a:t>
              </a:r>
              <a:endParaRPr sz="1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C9F7732A-2EBF-5E3C-5059-3BF34B976CF5}"/>
                </a:ext>
              </a:extLst>
            </p:cNvPr>
            <p:cNvGrpSpPr/>
            <p:nvPr/>
          </p:nvGrpSpPr>
          <p:grpSpPr>
            <a:xfrm>
              <a:off x="7432431" y="1838520"/>
              <a:ext cx="3809999" cy="413946"/>
              <a:chOff x="7432431" y="1838520"/>
              <a:chExt cx="3809999" cy="413946"/>
            </a:xfrm>
          </p:grpSpPr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4BBE4BF0-8823-FB5B-5196-30625E70410F}"/>
                  </a:ext>
                </a:extLst>
              </p:cNvPr>
              <p:cNvSpPr/>
              <p:nvPr/>
            </p:nvSpPr>
            <p:spPr>
              <a:xfrm>
                <a:off x="8166793" y="1838520"/>
                <a:ext cx="3075637" cy="41394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>
                    <a:solidFill>
                      <a:schemeClr val="accent6">
                        <a:lumMod val="50000"/>
                      </a:schemeClr>
                    </a:solidFill>
                  </a:rPr>
                  <a:t>Economía, Administración, contaduría y afines,  </a:t>
                </a:r>
                <a:endParaRPr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A328BC1C-A0B5-487D-D157-20FC34FCD330}"/>
                  </a:ext>
                </a:extLst>
              </p:cNvPr>
              <p:cNvSpPr txBox="1"/>
              <p:nvPr/>
            </p:nvSpPr>
            <p:spPr>
              <a:xfrm>
                <a:off x="7432431" y="1838520"/>
                <a:ext cx="7033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0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34%</a:t>
                </a:r>
                <a:endParaRPr sz="2000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77"/>
                </a:endParaRPr>
              </a:p>
            </p:txBody>
          </p:sp>
        </p:grp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E1876FC5-42AA-F6C1-9B6A-CCDCD08AD1D8}"/>
                </a:ext>
              </a:extLst>
            </p:cNvPr>
            <p:cNvGrpSpPr/>
            <p:nvPr/>
          </p:nvGrpSpPr>
          <p:grpSpPr>
            <a:xfrm>
              <a:off x="7432431" y="2633569"/>
              <a:ext cx="3809999" cy="413946"/>
              <a:chOff x="7432431" y="1831602"/>
              <a:chExt cx="3809999" cy="413946"/>
            </a:xfrm>
          </p:grpSpPr>
          <p:sp>
            <p:nvSpPr>
              <p:cNvPr id="19" name="Rectángulo 18">
                <a:extLst>
                  <a:ext uri="{FF2B5EF4-FFF2-40B4-BE49-F238E27FC236}">
                    <a16:creationId xmlns:a16="http://schemas.microsoft.com/office/drawing/2014/main" id="{24BA7EA7-9F76-E987-F66C-FB4E58376540}"/>
                  </a:ext>
                </a:extLst>
              </p:cNvPr>
              <p:cNvSpPr/>
              <p:nvPr/>
            </p:nvSpPr>
            <p:spPr>
              <a:xfrm>
                <a:off x="8166793" y="1831602"/>
                <a:ext cx="3075637" cy="41394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>
                    <a:solidFill>
                      <a:schemeClr val="accent6">
                        <a:lumMod val="50000"/>
                      </a:schemeClr>
                    </a:solidFill>
                  </a:rPr>
                  <a:t>Ciencias sociales y humanas</a:t>
                </a:r>
                <a:endParaRPr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A8B809DF-4F97-9D25-7236-E05A88FEA72D}"/>
                  </a:ext>
                </a:extLst>
              </p:cNvPr>
              <p:cNvSpPr txBox="1"/>
              <p:nvPr/>
            </p:nvSpPr>
            <p:spPr>
              <a:xfrm>
                <a:off x="7432431" y="1838520"/>
                <a:ext cx="7033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0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28%</a:t>
                </a:r>
                <a:endParaRPr sz="2000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77"/>
                </a:endParaRPr>
              </a:p>
            </p:txBody>
          </p:sp>
        </p:grp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D63A058F-149B-D723-EF62-86345F122888}"/>
                </a:ext>
              </a:extLst>
            </p:cNvPr>
            <p:cNvGrpSpPr/>
            <p:nvPr/>
          </p:nvGrpSpPr>
          <p:grpSpPr>
            <a:xfrm>
              <a:off x="7432431" y="3362399"/>
              <a:ext cx="3809999" cy="421583"/>
              <a:chOff x="7432431" y="1817047"/>
              <a:chExt cx="3809999" cy="421583"/>
            </a:xfrm>
          </p:grpSpPr>
          <p:sp>
            <p:nvSpPr>
              <p:cNvPr id="22" name="Rectángulo 21">
                <a:extLst>
                  <a:ext uri="{FF2B5EF4-FFF2-40B4-BE49-F238E27FC236}">
                    <a16:creationId xmlns:a16="http://schemas.microsoft.com/office/drawing/2014/main" id="{FA8E9581-C3A7-484E-51E2-7B33464E0F9C}"/>
                  </a:ext>
                </a:extLst>
              </p:cNvPr>
              <p:cNvSpPr/>
              <p:nvPr/>
            </p:nvSpPr>
            <p:spPr>
              <a:xfrm>
                <a:off x="8166793" y="1817047"/>
                <a:ext cx="3075637" cy="41394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>
                    <a:solidFill>
                      <a:schemeClr val="accent6">
                        <a:lumMod val="50000"/>
                      </a:schemeClr>
                    </a:solidFill>
                  </a:rPr>
                  <a:t>Ingeniería</a:t>
                </a:r>
                <a:endParaRPr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F48F47BA-DF1C-4368-4DA5-FFFFDAB667E9}"/>
                  </a:ext>
                </a:extLst>
              </p:cNvPr>
              <p:cNvSpPr txBox="1"/>
              <p:nvPr/>
            </p:nvSpPr>
            <p:spPr>
              <a:xfrm>
                <a:off x="7432431" y="1838520"/>
                <a:ext cx="7033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0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27%</a:t>
                </a:r>
                <a:endParaRPr sz="2000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77"/>
                </a:endParaRPr>
              </a:p>
            </p:txBody>
          </p:sp>
        </p:grp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id="{DC5E5971-786D-9033-F60A-B13043774D44}"/>
                </a:ext>
              </a:extLst>
            </p:cNvPr>
            <p:cNvGrpSpPr/>
            <p:nvPr/>
          </p:nvGrpSpPr>
          <p:grpSpPr>
            <a:xfrm>
              <a:off x="7432431" y="4009105"/>
              <a:ext cx="3809999" cy="421583"/>
              <a:chOff x="7432431" y="1817047"/>
              <a:chExt cx="3809999" cy="421583"/>
            </a:xfrm>
          </p:grpSpPr>
          <p:sp>
            <p:nvSpPr>
              <p:cNvPr id="25" name="Rectángulo 24">
                <a:extLst>
                  <a:ext uri="{FF2B5EF4-FFF2-40B4-BE49-F238E27FC236}">
                    <a16:creationId xmlns:a16="http://schemas.microsoft.com/office/drawing/2014/main" id="{21EA9E50-FC2B-149E-E01F-32926225ED23}"/>
                  </a:ext>
                </a:extLst>
              </p:cNvPr>
              <p:cNvSpPr/>
              <p:nvPr/>
            </p:nvSpPr>
            <p:spPr>
              <a:xfrm>
                <a:off x="8166793" y="1817047"/>
                <a:ext cx="3075637" cy="41394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>
                    <a:solidFill>
                      <a:schemeClr val="accent6">
                        <a:lumMod val="50000"/>
                      </a:schemeClr>
                    </a:solidFill>
                  </a:rPr>
                  <a:t>Matemáticas y ciencias naturales</a:t>
                </a:r>
                <a:endParaRPr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CD417305-872E-A63B-3EEA-08283447E004}"/>
                  </a:ext>
                </a:extLst>
              </p:cNvPr>
              <p:cNvSpPr txBox="1"/>
              <p:nvPr/>
            </p:nvSpPr>
            <p:spPr>
              <a:xfrm>
                <a:off x="7432431" y="1838520"/>
                <a:ext cx="7033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000" dirty="0">
                    <a:solidFill>
                      <a:schemeClr val="accent6">
                        <a:lumMod val="50000"/>
                      </a:schemeClr>
                    </a:solidFill>
                    <a:latin typeface="Arial Rounded MT Bold" panose="020F0704030504030204" pitchFamily="34" charset="77"/>
                  </a:rPr>
                  <a:t>6%</a:t>
                </a:r>
                <a:endParaRPr sz="2000" dirty="0">
                  <a:solidFill>
                    <a:schemeClr val="accent6">
                      <a:lumMod val="50000"/>
                    </a:schemeClr>
                  </a:solidFill>
                  <a:latin typeface="Arial Rounded MT Bold" panose="020F0704030504030204" pitchFamily="34" charset="77"/>
                </a:endParaRPr>
              </a:p>
            </p:txBody>
          </p:sp>
        </p:grpSp>
      </p:grpSp>
      <p:sp>
        <p:nvSpPr>
          <p:cNvPr id="29" name="Rectángulo 28">
            <a:extLst>
              <a:ext uri="{FF2B5EF4-FFF2-40B4-BE49-F238E27FC236}">
                <a16:creationId xmlns:a16="http://schemas.microsoft.com/office/drawing/2014/main" id="{DDFBF325-18AA-55C2-5489-499A3C4D9FC8}"/>
              </a:ext>
            </a:extLst>
          </p:cNvPr>
          <p:cNvSpPr/>
          <p:nvPr/>
        </p:nvSpPr>
        <p:spPr>
          <a:xfrm>
            <a:off x="8114637" y="4722945"/>
            <a:ext cx="3075637" cy="4139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accent6">
                    <a:lumMod val="50000"/>
                  </a:schemeClr>
                </a:solidFill>
              </a:rPr>
              <a:t>Educación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76DA1C0-74D8-F20C-D837-7A398051D5F5}"/>
              </a:ext>
            </a:extLst>
          </p:cNvPr>
          <p:cNvSpPr txBox="1"/>
          <p:nvPr/>
        </p:nvSpPr>
        <p:spPr>
          <a:xfrm>
            <a:off x="7380275" y="4744418"/>
            <a:ext cx="703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77"/>
              </a:rPr>
              <a:t>3%</a:t>
            </a:r>
            <a:endParaRPr sz="2000" dirty="0">
              <a:solidFill>
                <a:schemeClr val="accent6">
                  <a:lumMod val="50000"/>
                </a:schemeClr>
              </a:solidFill>
              <a:latin typeface="Arial Rounded MT Bold" panose="020F0704030504030204" pitchFamily="34" charset="77"/>
            </a:endParaRP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E6BB6221-88D9-93B0-3D52-C8A87AD12E22}"/>
              </a:ext>
            </a:extLst>
          </p:cNvPr>
          <p:cNvSpPr/>
          <p:nvPr/>
        </p:nvSpPr>
        <p:spPr>
          <a:xfrm>
            <a:off x="8102914" y="5262204"/>
            <a:ext cx="3075637" cy="4139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accent6">
                    <a:lumMod val="50000"/>
                  </a:schemeClr>
                </a:solidFill>
              </a:rPr>
              <a:t>Ciencias de la Salud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D31D1F9-2A2A-370C-CE48-C407911359DC}"/>
              </a:ext>
            </a:extLst>
          </p:cNvPr>
          <p:cNvSpPr txBox="1"/>
          <p:nvPr/>
        </p:nvSpPr>
        <p:spPr>
          <a:xfrm>
            <a:off x="7368552" y="5283677"/>
            <a:ext cx="703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77"/>
              </a:rPr>
              <a:t>2%</a:t>
            </a:r>
            <a:endParaRPr sz="2000" dirty="0">
              <a:solidFill>
                <a:schemeClr val="accent6">
                  <a:lumMod val="50000"/>
                </a:schemeClr>
              </a:solidFill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59710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2">
          <a:extLst>
            <a:ext uri="{FF2B5EF4-FFF2-40B4-BE49-F238E27FC236}">
              <a16:creationId xmlns:a16="http://schemas.microsoft.com/office/drawing/2014/main" id="{6F717FE7-81AA-7A01-3BB6-FB8A91B0F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9">
            <a:extLst>
              <a:ext uri="{FF2B5EF4-FFF2-40B4-BE49-F238E27FC236}">
                <a16:creationId xmlns:a16="http://schemas.microsoft.com/office/drawing/2014/main" id="{B8BD9A03-073D-BA96-61F6-BBC7C31B6DF0}"/>
              </a:ext>
            </a:extLst>
          </p:cNvPr>
          <p:cNvSpPr/>
          <p:nvPr/>
        </p:nvSpPr>
        <p:spPr>
          <a:xfrm>
            <a:off x="479532" y="209999"/>
            <a:ext cx="722206" cy="5758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412;p16">
            <a:extLst>
              <a:ext uri="{FF2B5EF4-FFF2-40B4-BE49-F238E27FC236}">
                <a16:creationId xmlns:a16="http://schemas.microsoft.com/office/drawing/2014/main" id="{A1B3D6D2-3D40-2366-4868-9F321979AB2A}"/>
              </a:ext>
            </a:extLst>
          </p:cNvPr>
          <p:cNvSpPr txBox="1">
            <a:spLocks/>
          </p:cNvSpPr>
          <p:nvPr/>
        </p:nvSpPr>
        <p:spPr>
          <a:xfrm>
            <a:off x="-169959" y="218381"/>
            <a:ext cx="9452990" cy="50098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endParaRPr kumimoji="0" lang="es-CO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Play"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Mapa del Conocimiento </a:t>
            </a:r>
            <a:r>
              <a:rPr lang="es-CO" sz="2000" b="1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Minciencias 2024</a:t>
            </a:r>
            <a:endParaRPr kumimoji="0" lang="es-CO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33"/>
              <a:buFont typeface="Arial"/>
              <a:buNone/>
              <a:tabLst/>
              <a:defRPr/>
            </a:pPr>
            <a:endParaRPr kumimoji="0" lang="es-CO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sym typeface="Play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1AD0C79-A394-1F21-5719-F6BEFBBDC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86" y="127743"/>
            <a:ext cx="722206" cy="57581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6D8B9B0-36E7-5FDC-C8C5-00DCB723D0E8}"/>
              </a:ext>
            </a:extLst>
          </p:cNvPr>
          <p:cNvSpPr txBox="1"/>
          <p:nvPr/>
        </p:nvSpPr>
        <p:spPr>
          <a:xfrm>
            <a:off x="10517836" y="2823680"/>
            <a:ext cx="10628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*111 empleos provistos con corte a octubre 2024</a:t>
            </a:r>
            <a:endParaRPr dirty="0"/>
          </a:p>
        </p:txBody>
      </p:sp>
      <p:cxnSp>
        <p:nvCxnSpPr>
          <p:cNvPr id="58" name="Conector recto de flecha 57">
            <a:extLst>
              <a:ext uri="{FF2B5EF4-FFF2-40B4-BE49-F238E27FC236}">
                <a16:creationId xmlns:a16="http://schemas.microsoft.com/office/drawing/2014/main" id="{10158C20-B88F-324F-27E0-F20C9E1C9352}"/>
              </a:ext>
            </a:extLst>
          </p:cNvPr>
          <p:cNvCxnSpPr>
            <a:cxnSpLocks/>
          </p:cNvCxnSpPr>
          <p:nvPr/>
        </p:nvCxnSpPr>
        <p:spPr>
          <a:xfrm>
            <a:off x="5237835" y="4331229"/>
            <a:ext cx="7661" cy="403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AA818C9E-C9AF-B990-28B6-A453FACEB09D}"/>
              </a:ext>
            </a:extLst>
          </p:cNvPr>
          <p:cNvGrpSpPr/>
          <p:nvPr/>
        </p:nvGrpSpPr>
        <p:grpSpPr>
          <a:xfrm>
            <a:off x="268047" y="977346"/>
            <a:ext cx="9939576" cy="5293105"/>
            <a:chOff x="303848" y="1145551"/>
            <a:chExt cx="9939576" cy="5293105"/>
          </a:xfrm>
        </p:grpSpPr>
        <p:sp>
          <p:nvSpPr>
            <p:cNvPr id="256" name="Rectángulo 255">
              <a:extLst>
                <a:ext uri="{FF2B5EF4-FFF2-40B4-BE49-F238E27FC236}">
                  <a16:creationId xmlns:a16="http://schemas.microsoft.com/office/drawing/2014/main" id="{4500AEDD-EA79-ABE8-3F31-C9849C6CA582}"/>
                </a:ext>
              </a:extLst>
            </p:cNvPr>
            <p:cNvSpPr/>
            <p:nvPr/>
          </p:nvSpPr>
          <p:spPr>
            <a:xfrm>
              <a:off x="303848" y="1145551"/>
              <a:ext cx="9939576" cy="529310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54" name="Grupo 53">
              <a:extLst>
                <a:ext uri="{FF2B5EF4-FFF2-40B4-BE49-F238E27FC236}">
                  <a16:creationId xmlns:a16="http://schemas.microsoft.com/office/drawing/2014/main" id="{7AC3D3DD-7E53-B9A7-4EDF-CBB700D2F122}"/>
                </a:ext>
              </a:extLst>
            </p:cNvPr>
            <p:cNvGrpSpPr/>
            <p:nvPr/>
          </p:nvGrpSpPr>
          <p:grpSpPr>
            <a:xfrm>
              <a:off x="387194" y="1220237"/>
              <a:ext cx="9822492" cy="2987366"/>
              <a:chOff x="474737" y="1391920"/>
              <a:chExt cx="9822492" cy="2987366"/>
            </a:xfrm>
          </p:grpSpPr>
          <p:sp>
            <p:nvSpPr>
              <p:cNvPr id="9" name="Elipse 8">
                <a:extLst>
                  <a:ext uri="{FF2B5EF4-FFF2-40B4-BE49-F238E27FC236}">
                    <a16:creationId xmlns:a16="http://schemas.microsoft.com/office/drawing/2014/main" id="{C382EA35-3A1E-F081-5C1D-8C55F253678F}"/>
                  </a:ext>
                </a:extLst>
              </p:cNvPr>
              <p:cNvSpPr/>
              <p:nvPr/>
            </p:nvSpPr>
            <p:spPr>
              <a:xfrm>
                <a:off x="3830320" y="1391920"/>
                <a:ext cx="2976880" cy="7315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5974D9F-6E88-40A2-F61C-9E475871D028}"/>
                  </a:ext>
                </a:extLst>
              </p:cNvPr>
              <p:cNvSpPr txBox="1"/>
              <p:nvPr/>
            </p:nvSpPr>
            <p:spPr>
              <a:xfrm>
                <a:off x="3690938" y="1584960"/>
                <a:ext cx="32889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800" b="1" dirty="0">
                    <a:solidFill>
                      <a:schemeClr val="bg2">
                        <a:lumMod val="90000"/>
                        <a:lumOff val="10000"/>
                      </a:schemeClr>
                    </a:solidFill>
                  </a:rPr>
                  <a:t>CAPITAL INTELECTUAL</a:t>
                </a:r>
                <a:endParaRPr sz="1800" b="1" dirty="0">
                  <a:solidFill>
                    <a:schemeClr val="bg2">
                      <a:lumMod val="90000"/>
                      <a:lumOff val="10000"/>
                    </a:schemeClr>
                  </a:solidFill>
                </a:endParaRPr>
              </a:p>
            </p:txBody>
          </p:sp>
          <p:cxnSp>
            <p:nvCxnSpPr>
              <p:cNvPr id="15" name="Conector recto 14">
                <a:extLst>
                  <a:ext uri="{FF2B5EF4-FFF2-40B4-BE49-F238E27FC236}">
                    <a16:creationId xmlns:a16="http://schemas.microsoft.com/office/drawing/2014/main" id="{F279D90F-5D0B-0B08-7B6C-C8BBCDA0F9F0}"/>
                  </a:ext>
                </a:extLst>
              </p:cNvPr>
              <p:cNvCxnSpPr>
                <a:cxnSpLocks/>
                <a:stCxn id="9" idx="4"/>
              </p:cNvCxnSpPr>
              <p:nvPr/>
            </p:nvCxnSpPr>
            <p:spPr>
              <a:xfrm>
                <a:off x="5318760" y="2123440"/>
                <a:ext cx="15240" cy="4165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Grupo 50">
                <a:extLst>
                  <a:ext uri="{FF2B5EF4-FFF2-40B4-BE49-F238E27FC236}">
                    <a16:creationId xmlns:a16="http://schemas.microsoft.com/office/drawing/2014/main" id="{E6EDFB86-947F-6021-DE0F-EBA3F2FFCD1D}"/>
                  </a:ext>
                </a:extLst>
              </p:cNvPr>
              <p:cNvGrpSpPr/>
              <p:nvPr/>
            </p:nvGrpSpPr>
            <p:grpSpPr>
              <a:xfrm>
                <a:off x="474737" y="2540000"/>
                <a:ext cx="9822492" cy="1839286"/>
                <a:chOff x="474737" y="2875280"/>
                <a:chExt cx="9822492" cy="1839286"/>
              </a:xfrm>
            </p:grpSpPr>
            <p:cxnSp>
              <p:nvCxnSpPr>
                <p:cNvPr id="34" name="Conector recto 33">
                  <a:extLst>
                    <a:ext uri="{FF2B5EF4-FFF2-40B4-BE49-F238E27FC236}">
                      <a16:creationId xmlns:a16="http://schemas.microsoft.com/office/drawing/2014/main" id="{F6AF3BB7-3C63-FA3D-74CF-9CD9C4D1B81A}"/>
                    </a:ext>
                  </a:extLst>
                </p:cNvPr>
                <p:cNvCxnSpPr/>
                <p:nvPr/>
              </p:nvCxnSpPr>
              <p:spPr>
                <a:xfrm>
                  <a:off x="1981200" y="2905760"/>
                  <a:ext cx="677672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ector recto 35">
                  <a:extLst>
                    <a:ext uri="{FF2B5EF4-FFF2-40B4-BE49-F238E27FC236}">
                      <a16:creationId xmlns:a16="http://schemas.microsoft.com/office/drawing/2014/main" id="{61E0D7A5-A7CE-53E5-0014-035898781306}"/>
                    </a:ext>
                  </a:extLst>
                </p:cNvPr>
                <p:cNvCxnSpPr/>
                <p:nvPr/>
              </p:nvCxnSpPr>
              <p:spPr>
                <a:xfrm>
                  <a:off x="1981200" y="2905760"/>
                  <a:ext cx="0" cy="23368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Conector recto 36">
                  <a:extLst>
                    <a:ext uri="{FF2B5EF4-FFF2-40B4-BE49-F238E27FC236}">
                      <a16:creationId xmlns:a16="http://schemas.microsoft.com/office/drawing/2014/main" id="{725B9E46-4403-8AB3-5A0C-51A44CC9A4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4000" y="2875280"/>
                  <a:ext cx="1429" cy="254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Conector recto 37">
                  <a:extLst>
                    <a:ext uri="{FF2B5EF4-FFF2-40B4-BE49-F238E27FC236}">
                      <a16:creationId xmlns:a16="http://schemas.microsoft.com/office/drawing/2014/main" id="{6AF1BA07-D665-05D9-49E9-794081A65EDD}"/>
                    </a:ext>
                  </a:extLst>
                </p:cNvPr>
                <p:cNvCxnSpPr/>
                <p:nvPr/>
              </p:nvCxnSpPr>
              <p:spPr>
                <a:xfrm>
                  <a:off x="8778240" y="2895600"/>
                  <a:ext cx="0" cy="23368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CuadroTexto 39">
                  <a:extLst>
                    <a:ext uri="{FF2B5EF4-FFF2-40B4-BE49-F238E27FC236}">
                      <a16:creationId xmlns:a16="http://schemas.microsoft.com/office/drawing/2014/main" id="{DE1B1843-252E-9CA8-804B-C96E287575CA}"/>
                    </a:ext>
                  </a:extLst>
                </p:cNvPr>
                <p:cNvSpPr txBox="1"/>
                <p:nvPr/>
              </p:nvSpPr>
              <p:spPr>
                <a:xfrm>
                  <a:off x="956469" y="3139440"/>
                  <a:ext cx="204946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b="1" dirty="0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rPr>
                    <a:t>CAPITAL HUMANO</a:t>
                  </a:r>
                  <a:endParaRPr sz="1600" b="1" dirty="0">
                    <a:solidFill>
                      <a:schemeClr val="bg2">
                        <a:lumMod val="90000"/>
                        <a:lumOff val="10000"/>
                      </a:schemeClr>
                    </a:solidFill>
                  </a:endParaRPr>
                </a:p>
              </p:txBody>
            </p:sp>
            <p:sp>
              <p:nvSpPr>
                <p:cNvPr id="41" name="CuadroTexto 40">
                  <a:extLst>
                    <a:ext uri="{FF2B5EF4-FFF2-40B4-BE49-F238E27FC236}">
                      <a16:creationId xmlns:a16="http://schemas.microsoft.com/office/drawing/2014/main" id="{BE3E8DF5-C95C-E0BE-8D04-644AD013BAFA}"/>
                    </a:ext>
                  </a:extLst>
                </p:cNvPr>
                <p:cNvSpPr txBox="1"/>
                <p:nvPr/>
              </p:nvSpPr>
              <p:spPr>
                <a:xfrm>
                  <a:off x="3784646" y="3131099"/>
                  <a:ext cx="306822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b="1" dirty="0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rPr>
                    <a:t>CAPITAL ESTRUCTURAL</a:t>
                  </a:r>
                  <a:endParaRPr sz="1600" b="1" dirty="0">
                    <a:solidFill>
                      <a:schemeClr val="bg2">
                        <a:lumMod val="90000"/>
                        <a:lumOff val="10000"/>
                      </a:schemeClr>
                    </a:solidFill>
                  </a:endParaRPr>
                </a:p>
              </p:txBody>
            </p:sp>
            <p:sp>
              <p:nvSpPr>
                <p:cNvPr id="42" name="CuadroTexto 41">
                  <a:extLst>
                    <a:ext uri="{FF2B5EF4-FFF2-40B4-BE49-F238E27FC236}">
                      <a16:creationId xmlns:a16="http://schemas.microsoft.com/office/drawing/2014/main" id="{86914ECC-0FD7-C4BA-04BC-867662920CA0}"/>
                    </a:ext>
                  </a:extLst>
                </p:cNvPr>
                <p:cNvSpPr txBox="1"/>
                <p:nvPr/>
              </p:nvSpPr>
              <p:spPr>
                <a:xfrm>
                  <a:off x="7425453" y="3161248"/>
                  <a:ext cx="24885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b="1" dirty="0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rPr>
                    <a:t>CAPITAL RELACIONAL</a:t>
                  </a:r>
                  <a:endParaRPr sz="1600" b="1" dirty="0">
                    <a:solidFill>
                      <a:schemeClr val="bg2">
                        <a:lumMod val="90000"/>
                        <a:lumOff val="10000"/>
                      </a:schemeClr>
                    </a:solidFill>
                  </a:endParaRPr>
                </a:p>
              </p:txBody>
            </p:sp>
            <p:sp>
              <p:nvSpPr>
                <p:cNvPr id="43" name="CuadroTexto 42">
                  <a:extLst>
                    <a:ext uri="{FF2B5EF4-FFF2-40B4-BE49-F238E27FC236}">
                      <a16:creationId xmlns:a16="http://schemas.microsoft.com/office/drawing/2014/main" id="{D5764194-C0B5-FF34-6A33-865242F4FE3B}"/>
                    </a:ext>
                  </a:extLst>
                </p:cNvPr>
                <p:cNvSpPr txBox="1"/>
                <p:nvPr/>
              </p:nvSpPr>
              <p:spPr>
                <a:xfrm>
                  <a:off x="474737" y="3862729"/>
                  <a:ext cx="3012925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s-E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Áreas de conocimiento, nivel formación académica y tiempo de experiencia del personal que trabaja en la entidad.</a:t>
                  </a:r>
                </a:p>
              </p:txBody>
            </p:sp>
            <p:cxnSp>
              <p:nvCxnSpPr>
                <p:cNvPr id="45" name="Conector recto de flecha 44">
                  <a:extLst>
                    <a:ext uri="{FF2B5EF4-FFF2-40B4-BE49-F238E27FC236}">
                      <a16:creationId xmlns:a16="http://schemas.microsoft.com/office/drawing/2014/main" id="{57C513F5-D751-F4D3-2633-E64F4F2674EE}"/>
                    </a:ext>
                  </a:extLst>
                </p:cNvPr>
                <p:cNvCxnSpPr>
                  <a:stCxn id="40" idx="2"/>
                </p:cNvCxnSpPr>
                <p:nvPr/>
              </p:nvCxnSpPr>
              <p:spPr>
                <a:xfrm>
                  <a:off x="1981200" y="3477994"/>
                  <a:ext cx="0" cy="301526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Conector recto de flecha 45">
                  <a:extLst>
                    <a:ext uri="{FF2B5EF4-FFF2-40B4-BE49-F238E27FC236}">
                      <a16:creationId xmlns:a16="http://schemas.microsoft.com/office/drawing/2014/main" id="{00184A75-74C6-42E8-AB8C-27B4F68C8BF1}"/>
                    </a:ext>
                  </a:extLst>
                </p:cNvPr>
                <p:cNvCxnSpPr/>
                <p:nvPr/>
              </p:nvCxnSpPr>
              <p:spPr>
                <a:xfrm>
                  <a:off x="5354320" y="3447217"/>
                  <a:ext cx="0" cy="33230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CuadroTexto 46">
                  <a:extLst>
                    <a:ext uri="{FF2B5EF4-FFF2-40B4-BE49-F238E27FC236}">
                      <a16:creationId xmlns:a16="http://schemas.microsoft.com/office/drawing/2014/main" id="{BE715273-B443-0767-8B99-E80B4AEA064B}"/>
                    </a:ext>
                  </a:extLst>
                </p:cNvPr>
                <p:cNvSpPr txBox="1"/>
                <p:nvPr/>
              </p:nvSpPr>
              <p:spPr>
                <a:xfrm>
                  <a:off x="3818915" y="3883569"/>
                  <a:ext cx="3012925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s-CO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Es el conocimiento institucionalizado que permanece en la organización, independientemente de las personas que la integran</a:t>
                  </a:r>
                  <a:endParaRPr lang="es-ES" sz="1200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8" name="CuadroTexto 47">
                  <a:extLst>
                    <a:ext uri="{FF2B5EF4-FFF2-40B4-BE49-F238E27FC236}">
                      <a16:creationId xmlns:a16="http://schemas.microsoft.com/office/drawing/2014/main" id="{96144D15-03F6-7DCC-69BD-3A3553CCFDD5}"/>
                    </a:ext>
                  </a:extLst>
                </p:cNvPr>
                <p:cNvSpPr txBox="1"/>
                <p:nvPr/>
              </p:nvSpPr>
              <p:spPr>
                <a:xfrm>
                  <a:off x="7284304" y="3895940"/>
                  <a:ext cx="3012925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s-ES" sz="1200" b="1" dirty="0">
                      <a:solidFill>
                        <a:schemeClr val="accent6">
                          <a:lumMod val="50000"/>
                        </a:schemeClr>
                      </a:solidFill>
                    </a:rPr>
                    <a:t>Aprendizaje a partir de las interacciones entre redes de colaboradores, proveedores, aliados</a:t>
                  </a:r>
                </a:p>
              </p:txBody>
            </p:sp>
            <p:cxnSp>
              <p:nvCxnSpPr>
                <p:cNvPr id="49" name="Conector recto de flecha 48">
                  <a:extLst>
                    <a:ext uri="{FF2B5EF4-FFF2-40B4-BE49-F238E27FC236}">
                      <a16:creationId xmlns:a16="http://schemas.microsoft.com/office/drawing/2014/main" id="{333F92C7-41DC-4895-8878-BC1E0DC7CF20}"/>
                    </a:ext>
                  </a:extLst>
                </p:cNvPr>
                <p:cNvCxnSpPr/>
                <p:nvPr/>
              </p:nvCxnSpPr>
              <p:spPr>
                <a:xfrm>
                  <a:off x="8798560" y="3437057"/>
                  <a:ext cx="0" cy="33230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55" name="Imagen 54">
              <a:extLst>
                <a:ext uri="{FF2B5EF4-FFF2-40B4-BE49-F238E27FC236}">
                  <a16:creationId xmlns:a16="http://schemas.microsoft.com/office/drawing/2014/main" id="{39FF0029-AECF-3B55-3122-30DF7D3BD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635" y="4808221"/>
              <a:ext cx="2362200" cy="1569652"/>
            </a:xfrm>
            <a:prstGeom prst="rect">
              <a:avLst/>
            </a:prstGeom>
            <a:ln>
              <a:noFill/>
            </a:ln>
          </p:spPr>
        </p:pic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E4155F38-5E9B-1092-29FD-F0FE05D9EAFA}"/>
                </a:ext>
              </a:extLst>
            </p:cNvPr>
            <p:cNvSpPr txBox="1"/>
            <p:nvPr/>
          </p:nvSpPr>
          <p:spPr>
            <a:xfrm>
              <a:off x="4139402" y="4808220"/>
              <a:ext cx="2217186" cy="15696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Políticas, procesos y procedimientos: GINA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Sistemas de Información </a:t>
              </a:r>
            </a:p>
            <a:p>
              <a:pPr marL="171450" lvl="3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Página WEB</a:t>
              </a:r>
            </a:p>
            <a:p>
              <a:pPr marL="171450" lvl="3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Intranet</a:t>
              </a:r>
            </a:p>
            <a:p>
              <a:pPr marL="171450" lvl="3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Sistema de Gestión Documental</a:t>
              </a:r>
            </a:p>
            <a:p>
              <a:pPr marL="171450" lvl="3" indent="-171450">
                <a:buFont typeface="Arial" panose="020B0604020202020204" pitchFamily="34" charset="0"/>
                <a:buChar char="•"/>
              </a:pPr>
              <a:r>
                <a:rPr lang="es-ES" sz="1200" dirty="0" err="1"/>
                <a:t>Cendoc</a:t>
              </a:r>
              <a:r>
                <a:rPr lang="es-ES" sz="1200" dirty="0"/>
                <a:t> y </a:t>
              </a:r>
              <a:r>
                <a:rPr lang="es-ES" sz="1200" dirty="0" err="1"/>
                <a:t>Redcol</a:t>
              </a:r>
              <a:endParaRPr lang="es-ES" sz="1200" dirty="0"/>
            </a:p>
          </p:txBody>
        </p:sp>
        <p:cxnSp>
          <p:nvCxnSpPr>
            <p:cNvPr id="57" name="Conector recto de flecha 56">
              <a:extLst>
                <a:ext uri="{FF2B5EF4-FFF2-40B4-BE49-F238E27FC236}">
                  <a16:creationId xmlns:a16="http://schemas.microsoft.com/office/drawing/2014/main" id="{D4F297EB-C62D-2723-5E1B-626164716A3E}"/>
                </a:ext>
              </a:extLst>
            </p:cNvPr>
            <p:cNvCxnSpPr>
              <a:cxnSpLocks/>
            </p:cNvCxnSpPr>
            <p:nvPr/>
          </p:nvCxnSpPr>
          <p:spPr>
            <a:xfrm>
              <a:off x="1948576" y="4417610"/>
              <a:ext cx="0" cy="2584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D769BFD2-F5E6-D475-5061-4E6A23FF3967}"/>
                </a:ext>
              </a:extLst>
            </p:cNvPr>
            <p:cNvSpPr txBox="1"/>
            <p:nvPr/>
          </p:nvSpPr>
          <p:spPr>
            <a:xfrm>
              <a:off x="7487876" y="4808220"/>
              <a:ext cx="2217186" cy="15696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ES" sz="1200" dirty="0"/>
                <a:t>Comunidades de aprendizaje: </a:t>
              </a:r>
            </a:p>
            <a:p>
              <a:pPr marL="444500" lvl="6" indent="-171450">
                <a:buFont typeface="Wingdings" pitchFamily="2" charset="2"/>
                <a:buChar char="ü"/>
                <a:tabLst>
                  <a:tab pos="304800" algn="l"/>
                </a:tabLst>
              </a:pPr>
              <a:r>
                <a:rPr lang="es-ES" sz="1200" dirty="0"/>
                <a:t>Agentes C4</a:t>
              </a:r>
            </a:p>
            <a:p>
              <a:pPr marL="444500" lvl="6" indent="-171450">
                <a:buFont typeface="Wingdings" pitchFamily="2" charset="2"/>
                <a:buChar char="ü"/>
                <a:tabLst>
                  <a:tab pos="304800" algn="l"/>
                </a:tabLst>
              </a:pPr>
              <a:r>
                <a:rPr lang="es-ES" sz="1200" dirty="0"/>
                <a:t>Grupos de trabajo para incentivos</a:t>
              </a:r>
            </a:p>
            <a:p>
              <a:pPr marL="444500" lvl="6" indent="-171450">
                <a:buFont typeface="Wingdings" pitchFamily="2" charset="2"/>
                <a:buChar char="ü"/>
                <a:tabLst>
                  <a:tab pos="304800" algn="l"/>
                </a:tabLst>
              </a:pPr>
              <a:r>
                <a:rPr lang="es-ES" sz="1200" dirty="0"/>
                <a:t>Intercambio de buenas prácticas de proveedores y aliados.</a:t>
              </a:r>
            </a:p>
          </p:txBody>
        </p:sp>
        <p:cxnSp>
          <p:nvCxnSpPr>
            <p:cNvPr id="63" name="Conector recto de flecha 62">
              <a:extLst>
                <a:ext uri="{FF2B5EF4-FFF2-40B4-BE49-F238E27FC236}">
                  <a16:creationId xmlns:a16="http://schemas.microsoft.com/office/drawing/2014/main" id="{EFAE2544-310B-C2DB-DE1A-DF5D72F0B5BA}"/>
                </a:ext>
              </a:extLst>
            </p:cNvPr>
            <p:cNvCxnSpPr>
              <a:cxnSpLocks/>
            </p:cNvCxnSpPr>
            <p:nvPr/>
          </p:nvCxnSpPr>
          <p:spPr>
            <a:xfrm>
              <a:off x="8732957" y="4403310"/>
              <a:ext cx="0" cy="2727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8" name="Conector recto de flecha 257">
            <a:extLst>
              <a:ext uri="{FF2B5EF4-FFF2-40B4-BE49-F238E27FC236}">
                <a16:creationId xmlns:a16="http://schemas.microsoft.com/office/drawing/2014/main" id="{893E7BF3-4C03-F739-8E34-2DBD681DE1E1}"/>
              </a:ext>
            </a:extLst>
          </p:cNvPr>
          <p:cNvCxnSpPr>
            <a:cxnSpLocks/>
          </p:cNvCxnSpPr>
          <p:nvPr/>
        </p:nvCxnSpPr>
        <p:spPr>
          <a:xfrm>
            <a:off x="5336548" y="4235105"/>
            <a:ext cx="0" cy="2592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7772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4693</TotalTime>
  <Words>541</Words>
  <Application>Microsoft Macintosh PowerPoint</Application>
  <PresentationFormat>Panorámica</PresentationFormat>
  <Paragraphs>144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</vt:i4>
      </vt:variant>
    </vt:vector>
  </HeadingPairs>
  <TitlesOfParts>
    <vt:vector size="14" baseType="lpstr">
      <vt:lpstr>ADLaM Display</vt:lpstr>
      <vt:lpstr>Arial Rounded MT Bold</vt:lpstr>
      <vt:lpstr>Wingdings</vt:lpstr>
      <vt:lpstr>verdana</vt:lpstr>
      <vt:lpstr>Helvetica Neue</vt:lpstr>
      <vt:lpstr>Arial</vt:lpstr>
      <vt:lpstr>Play</vt:lpstr>
      <vt:lpstr>Tema de Office</vt:lpstr>
      <vt:lpstr>1_Tema de Office</vt:lpstr>
      <vt:lpstr>ACCIONES PARA MITIGAR LA FUGA DEL CONOCIMIENTO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Raúl Hernando Mosquera Arce</dc:creator>
  <cp:lastModifiedBy>Edna Paez</cp:lastModifiedBy>
  <cp:revision>19</cp:revision>
  <dcterms:created xsi:type="dcterms:W3CDTF">2024-07-04T21:28:51Z</dcterms:created>
  <dcterms:modified xsi:type="dcterms:W3CDTF">2025-01-16T21:54:40Z</dcterms:modified>
</cp:coreProperties>
</file>